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35"/>
  </p:notesMasterIdLst>
  <p:sldIdLst>
    <p:sldId id="256" r:id="rId2"/>
    <p:sldId id="286" r:id="rId3"/>
    <p:sldId id="287" r:id="rId4"/>
    <p:sldId id="288" r:id="rId5"/>
    <p:sldId id="257" r:id="rId6"/>
    <p:sldId id="258" r:id="rId7"/>
    <p:sldId id="260" r:id="rId8"/>
    <p:sldId id="261" r:id="rId9"/>
    <p:sldId id="262" r:id="rId10"/>
    <p:sldId id="278" r:id="rId11"/>
    <p:sldId id="263" r:id="rId12"/>
    <p:sldId id="264" r:id="rId13"/>
    <p:sldId id="271" r:id="rId14"/>
    <p:sldId id="265" r:id="rId15"/>
    <p:sldId id="285" r:id="rId16"/>
    <p:sldId id="266" r:id="rId17"/>
    <p:sldId id="267" r:id="rId18"/>
    <p:sldId id="269" r:id="rId19"/>
    <p:sldId id="268" r:id="rId20"/>
    <p:sldId id="279" r:id="rId21"/>
    <p:sldId id="280" r:id="rId22"/>
    <p:sldId id="281" r:id="rId23"/>
    <p:sldId id="270" r:id="rId24"/>
    <p:sldId id="272" r:id="rId25"/>
    <p:sldId id="273" r:id="rId26"/>
    <p:sldId id="289" r:id="rId27"/>
    <p:sldId id="274" r:id="rId28"/>
    <p:sldId id="275" r:id="rId29"/>
    <p:sldId id="276" r:id="rId30"/>
    <p:sldId id="282" r:id="rId31"/>
    <p:sldId id="283" r:id="rId32"/>
    <p:sldId id="284" r:id="rId33"/>
    <p:sldId id="27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4"/>
    <p:restoredTop sz="96405"/>
  </p:normalViewPr>
  <p:slideViewPr>
    <p:cSldViewPr snapToGrid="0" snapToObjects="1">
      <p:cViewPr varScale="1">
        <p:scale>
          <a:sx n="128" d="100"/>
          <a:sy n="128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CE0EC-CBEA-C84A-87AE-9AB08A5F0B5D}" type="datetimeFigureOut">
              <a:rPr lang="en-US" smtClean="0"/>
              <a:t>3/10/23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6331A-07DB-4A43-94DD-01BAA44A6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8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BA4C4-15B8-6248-8787-43B610479A03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254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F21DF-6EC9-1144-AF4E-ED4989CFDD53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00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026D-E834-2C4B-9D70-07BCE24DDCBE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03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5DFC9-32B5-E941-9DA7-5026B32E906B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30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7B1D9-51C1-2249-8FC9-233F4939A821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83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F5DAC-3C5E-674A-A7F0-115A060E3366}" type="datetime1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42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4E3A-60E0-BC47-83A6-3C3C945C1A27}" type="datetime1">
              <a:rPr lang="en-US" smtClean="0"/>
              <a:t>3/10/23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63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9142E-D60C-9448-A75E-1460191E35EF}" type="datetime1">
              <a:rPr lang="en-US" smtClean="0"/>
              <a:t>3/10/23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94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A17AE-F412-9044-8FB6-ECF58287FC1A}" type="datetime1">
              <a:rPr lang="en-US" smtClean="0"/>
              <a:t>3/10/23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6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7C1BF-2687-F744-9FDD-2FA956F1D6B3}" type="datetime1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39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885F1-AE5D-C145-B6BB-3DA186DC3F33}" type="datetime1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53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2FD1C67-84F3-1E41-AFAB-BD0D78E4F084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4717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0DC172-0CE8-4970-8857-C6EE39134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4921D8-D907-42BC-84C0-A2906F84F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6C9919-69C2-4A18-A50B-4F2701E20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30023F-7707-4123-BB31-6A42EF81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6F25B-0FD7-471E-AED7-9C6B807C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1365A-9BA0-514D-8605-61968D96B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4254" y="5166421"/>
            <a:ext cx="8445357" cy="883524"/>
          </a:xfrm>
        </p:spPr>
        <p:txBody>
          <a:bodyPr>
            <a:normAutofit/>
          </a:bodyPr>
          <a:lstStyle/>
          <a:p>
            <a:r>
              <a:rPr lang="en-US" sz="4800"/>
              <a:t>Scripting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5D293-1C99-E84B-859E-C123024D3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536" y="4383157"/>
            <a:ext cx="8286075" cy="78326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Prof. Darrell Long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CSE 13S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A03511-7B76-435C-A861-F71F038CD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men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3961304E-9FA2-2A49-80BE-147B62E7C8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30967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5FA2C94-10B5-4A0A-998F-C623A00E3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4DE325-F9D2-0243-9A31-F3581EF3D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374A-5EDB-434D-AAD9-9C4327E7B3A1}" type="datetime1">
              <a:rPr lang="en-US" smtClean="0"/>
              <a:t>3/10/23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348A516-48C6-4C49-9B18-5EC88BA9D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8173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949D6-41C2-D74E-8392-F8191481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Basic dotfiles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FBA18-DF3A-B440-BC07-EDF3FC6CD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200"/>
              <a:t>Dotfiles are files prefixed with a dot (.) that sit in your home directory.</a:t>
            </a:r>
          </a:p>
          <a:p>
            <a:pPr>
              <a:lnSpc>
                <a:spcPct val="110000"/>
              </a:lnSpc>
            </a:pPr>
            <a:r>
              <a:rPr lang="en-US" sz="1200"/>
              <a:t>There are 2 that directly relate with Bash (there are variants for different shells):</a:t>
            </a:r>
          </a:p>
          <a:p>
            <a:pPr marL="5715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200">
                <a:latin typeface="Courier" pitchFamily="2" charset="0"/>
              </a:rPr>
              <a:t>.bashrc</a:t>
            </a:r>
          </a:p>
          <a:p>
            <a:pPr marL="5715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200">
                <a:latin typeface="Courier" pitchFamily="2" charset="0"/>
              </a:rPr>
              <a:t>.bash_profile</a:t>
            </a:r>
          </a:p>
          <a:p>
            <a:pPr>
              <a:lnSpc>
                <a:spcPct val="110000"/>
              </a:lnSpc>
            </a:pPr>
            <a:r>
              <a:rPr lang="en-US" sz="1200">
                <a:latin typeface="Courier" pitchFamily="2" charset="0"/>
              </a:rPr>
              <a:t>.bashrc</a:t>
            </a:r>
            <a:r>
              <a:rPr lang="en-US" sz="1200"/>
              <a:t> is a script that is executed whenever Bash is started interactively.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Commands that should be run every time a new interactive shell is started go here.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Such as customized shell prompts, aliases, etc.</a:t>
            </a:r>
          </a:p>
          <a:p>
            <a:pPr>
              <a:lnSpc>
                <a:spcPct val="110000"/>
              </a:lnSpc>
            </a:pPr>
            <a:r>
              <a:rPr lang="en-US" sz="1200">
                <a:latin typeface="Courier" pitchFamily="2" charset="0"/>
              </a:rPr>
              <a:t>.bash_profile</a:t>
            </a:r>
            <a:r>
              <a:rPr lang="en-US" sz="1200"/>
              <a:t> is also a script, but is executed only at the start of a new login shell.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Commands that should only be run once should be put in here.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Example: modifying/exporting the </a:t>
            </a:r>
            <a:r>
              <a:rPr lang="en-US" sz="1200">
                <a:latin typeface="Courier" pitchFamily="2" charset="0"/>
              </a:rPr>
              <a:t>$PATH</a:t>
            </a:r>
            <a:r>
              <a:rPr lang="en-US" sz="1200"/>
              <a:t> environment variable.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7113C-5DF1-7D4A-91EF-B09A9AD38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6B15A-1E84-254C-85F2-8395215D9816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31C4B-6A64-B441-A5D3-993B7387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92327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8384B2C-D83C-48C4-9FE2-0152FEAC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D2FE0B-1D1F-4433-BE67-459AD045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871E05-8AE2-4B65-BBAB-03AB6AB2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8A0541-D60C-48FD-B22E-B3057F4A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975E7A-D475-4711-8E1B-57C3AA07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07FF63-F6C7-4F68-8B20-E8208634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16A65-FA74-C247-BF19-130A10DD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Parameters &amp;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A246-F494-264B-A27C-B80F4C3BB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/>
              <a:t>Used to store data.</a:t>
            </a:r>
          </a:p>
          <a:p>
            <a:pPr>
              <a:lnSpc>
                <a:spcPct val="110000"/>
              </a:lnSpc>
            </a:pPr>
            <a:r>
              <a:rPr lang="en-US" sz="1100"/>
              <a:t>A variable is a kind of parameter.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The fact that a variable has a name is the distinguishing factor. </a:t>
            </a:r>
          </a:p>
          <a:p>
            <a:pPr>
              <a:lnSpc>
                <a:spcPct val="110000"/>
              </a:lnSpc>
            </a:pPr>
            <a:r>
              <a:rPr lang="en-US" sz="1100"/>
              <a:t>Variable names can only consist of letters, digits, and underscores, and only start with either a letter or an underscore.</a:t>
            </a:r>
          </a:p>
          <a:p>
            <a:pPr>
              <a:lnSpc>
                <a:spcPct val="110000"/>
              </a:lnSpc>
            </a:pPr>
            <a:r>
              <a:rPr lang="en-US" sz="1100"/>
              <a:t>Assign data using the assignment operator: </a:t>
            </a:r>
            <a:r>
              <a:rPr lang="en-US" sz="1100">
                <a:latin typeface="Courier" pitchFamily="2" charset="0"/>
              </a:rPr>
              <a:t>=</a:t>
            </a:r>
            <a:r>
              <a:rPr lang="en-US" sz="1100"/>
              <a:t>.</a:t>
            </a:r>
            <a:endParaRPr lang="en-US" sz="1100">
              <a:latin typeface="Courier" pitchFamily="2" charset="0"/>
            </a:endParaRPr>
          </a:p>
          <a:p>
            <a:pPr lvl="1">
              <a:lnSpc>
                <a:spcPct val="110000"/>
              </a:lnSpc>
            </a:pPr>
            <a:r>
              <a:rPr lang="en-US" sz="1100"/>
              <a:t>Cannot use spaces around </a:t>
            </a:r>
            <a:r>
              <a:rPr lang="en-US" sz="1100">
                <a:latin typeface="Courier" pitchFamily="2" charset="0"/>
              </a:rPr>
              <a:t>=</a:t>
            </a:r>
            <a:r>
              <a:rPr lang="en-US" sz="1100"/>
              <a:t> in an assignment.</a:t>
            </a:r>
          </a:p>
          <a:p>
            <a:pPr>
              <a:lnSpc>
                <a:spcPct val="110000"/>
              </a:lnSpc>
            </a:pPr>
            <a:r>
              <a:rPr lang="en-US" sz="1100"/>
              <a:t>Variables can be strings, integers, or arrays.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B232B-171F-FF42-8A93-58C7F55E1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992" y="2999434"/>
            <a:ext cx="4818974" cy="207215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C956270-A498-477A-B5CA-11E37947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EB3EA-3C78-D040-9944-55C87B6A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BBB2-478B-C942-94AD-BF9A4DDA1C0B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96EA4-C623-7B4F-A22C-0A5DE8EE7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51656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88384B2C-D83C-48C4-9FE2-0152FEAC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1">
            <a:extLst>
              <a:ext uri="{FF2B5EF4-FFF2-40B4-BE49-F238E27FC236}">
                <a16:creationId xmlns:a16="http://schemas.microsoft.com/office/drawing/2014/main" id="{BFD2FE0B-1D1F-4433-BE67-459AD045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13">
            <a:extLst>
              <a:ext uri="{FF2B5EF4-FFF2-40B4-BE49-F238E27FC236}">
                <a16:creationId xmlns:a16="http://schemas.microsoft.com/office/drawing/2014/main" id="{74871E05-8AE2-4B65-BBAB-03AB6AB2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C88A0541-D60C-48FD-B22E-B3057F4A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B2975E7A-D475-4711-8E1B-57C3AA07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4107FF63-F6C7-4F68-8B20-E8208634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D3FF4-A5D7-8A43-93BE-95161812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A361A-B1F5-484C-AD34-5580E7B2C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r>
              <a:rPr lang="en-US" sz="1600"/>
              <a:t>Can expand parameters using the expansion operator: </a:t>
            </a:r>
            <a:r>
              <a:rPr lang="en-US" sz="1600">
                <a:latin typeface="Courier" pitchFamily="2" charset="0"/>
              </a:rPr>
              <a:t>$</a:t>
            </a:r>
            <a:r>
              <a:rPr lang="en-US" sz="1600"/>
              <a:t>.</a:t>
            </a:r>
          </a:p>
          <a:p>
            <a:r>
              <a:rPr lang="en-US" sz="1600"/>
              <a:t>Variable expansion substitutes the variable with its value.</a:t>
            </a:r>
          </a:p>
          <a:p>
            <a:endParaRPr lang="en-US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5F7CE-6653-0040-AEE4-8CBC43B30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992" y="3390975"/>
            <a:ext cx="4818974" cy="128907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9C956270-A498-477A-B5CA-11E37947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DF537-4349-B941-A7D9-4BED3E42F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4545-8566-9B45-987C-CCADC1B9FF62}" type="datetime1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B9F7C-C51B-1F49-B818-921F809B0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688071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384B2C-D83C-48C4-9FE2-0152FEAC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D2FE0B-1D1F-4433-BE67-459AD045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871E05-8AE2-4B65-BBAB-03AB6AB2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8A0541-D60C-48FD-B22E-B3057F4A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975E7A-D475-4711-8E1B-57C3AA07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07FF63-F6C7-4F68-8B20-E8208634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557A0-ABCC-CF4B-BE7A-E67E03855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610DD-2D2C-3244-BE0D-8A9F57B4B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/>
              <a:t>Arithmetic expressions are performed in </a:t>
            </a:r>
            <a:r>
              <a:rPr lang="en-US" sz="1100">
                <a:latin typeface="Courier" pitchFamily="2" charset="0"/>
              </a:rPr>
              <a:t>(( … ))</a:t>
            </a:r>
            <a:r>
              <a:rPr lang="en-US" sz="1100"/>
              <a:t>.</a:t>
            </a:r>
          </a:p>
          <a:p>
            <a:pPr>
              <a:lnSpc>
                <a:spcPct val="110000"/>
              </a:lnSpc>
            </a:pPr>
            <a:r>
              <a:rPr lang="en-US" sz="1100"/>
              <a:t>The result of these expressions can be expanded with </a:t>
            </a:r>
            <a:r>
              <a:rPr lang="en-US" sz="1100">
                <a:latin typeface="Courier" pitchFamily="2" charset="0"/>
              </a:rPr>
              <a:t>$(( … ))</a:t>
            </a:r>
            <a:r>
              <a:rPr lang="en-US" sz="1100"/>
              <a:t>.</a:t>
            </a:r>
          </a:p>
          <a:p>
            <a:pPr>
              <a:lnSpc>
                <a:spcPct val="110000"/>
              </a:lnSpc>
            </a:pPr>
            <a:r>
              <a:rPr lang="en-US" sz="1100"/>
              <a:t>Some arithmetic operators (non-exhaustive):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var++, var--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++var, --var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+, -, *, /, %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&lt;, &lt;=, =, !=, &gt;=, &gt;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&amp;, ^, |, &lt;&lt;, &gt;&gt;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+=, -=, *=, /=, %=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D4D26-C61B-3640-B8E1-3727D101B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122" y="2348779"/>
            <a:ext cx="2772713" cy="337346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956270-A498-477A-B5CA-11E37947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E960F-FBFB-F643-80F6-3CD68C71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C773E-CC98-314D-8A82-B4DA8457F6FA}" type="datetime1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6F4EF-7D37-A745-BB64-128D62972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520518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A06F1-0980-A142-9EF4-40B21571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Special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6AA32-BEC0-A846-A829-5E77326B6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/>
              <a:t>Variables are named parameters.</a:t>
            </a:r>
          </a:p>
          <a:p>
            <a:pPr lvl="1">
              <a:lnSpc>
                <a:spcPct val="110000"/>
              </a:lnSpc>
            </a:pPr>
            <a:r>
              <a:rPr lang="en-US" sz="1600" i="1"/>
              <a:t>Special parameters</a:t>
            </a:r>
            <a:r>
              <a:rPr lang="en-US" sz="1600"/>
              <a:t> are parameters that are not variables.</a:t>
            </a:r>
          </a:p>
          <a:p>
            <a:pPr>
              <a:lnSpc>
                <a:spcPct val="110000"/>
              </a:lnSpc>
            </a:pPr>
            <a:r>
              <a:rPr lang="en-US" sz="1600"/>
              <a:t>Examples:</a:t>
            </a:r>
          </a:p>
          <a:p>
            <a:pPr lvl="1">
              <a:lnSpc>
                <a:spcPct val="110000"/>
              </a:lnSpc>
            </a:pPr>
            <a:r>
              <a:rPr lang="en-US" sz="1600">
                <a:latin typeface="Courier" pitchFamily="2" charset="0"/>
              </a:rPr>
              <a:t>$n</a:t>
            </a:r>
            <a:r>
              <a:rPr lang="en-US" sz="1600"/>
              <a:t> - The </a:t>
            </a:r>
            <a:r>
              <a:rPr lang="en-US" sz="1600">
                <a:latin typeface="Courier" pitchFamily="2" charset="0"/>
              </a:rPr>
              <a:t>n</a:t>
            </a:r>
            <a:r>
              <a:rPr lang="en-US" sz="1600"/>
              <a:t>-th argument passed to the current script or function (these are positional parameters).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Use curly braces if </a:t>
            </a:r>
            <a:r>
              <a:rPr lang="en-US" dirty="0">
                <a:latin typeface="Courier" pitchFamily="2" charset="0"/>
              </a:rPr>
              <a:t>n</a:t>
            </a:r>
            <a:r>
              <a:rPr lang="en-US" dirty="0"/>
              <a:t> has more than one digit: </a:t>
            </a:r>
            <a:r>
              <a:rPr lang="en-US" dirty="0">
                <a:latin typeface="Courier" pitchFamily="2" charset="0"/>
              </a:rPr>
              <a:t>${10}</a:t>
            </a:r>
            <a:r>
              <a:rPr lang="en-US" dirty="0"/>
              <a:t>.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 sz="1600">
                <a:latin typeface="Courier" pitchFamily="2" charset="0"/>
              </a:rPr>
              <a:t>$#</a:t>
            </a:r>
            <a:r>
              <a:rPr lang="en-US" sz="1600"/>
              <a:t> - The number of positional parameters.</a:t>
            </a:r>
          </a:p>
          <a:p>
            <a:pPr lvl="1">
              <a:lnSpc>
                <a:spcPct val="110000"/>
              </a:lnSpc>
            </a:pPr>
            <a:r>
              <a:rPr lang="en-US" sz="1600">
                <a:latin typeface="Courier" pitchFamily="2" charset="0"/>
              </a:rPr>
              <a:t>$$</a:t>
            </a:r>
            <a:r>
              <a:rPr lang="en-US" sz="1600"/>
              <a:t> - the process ID (PID) of the current shell.</a:t>
            </a:r>
          </a:p>
          <a:p>
            <a:pPr lvl="1">
              <a:lnSpc>
                <a:spcPct val="110000"/>
              </a:lnSpc>
            </a:pPr>
            <a:r>
              <a:rPr lang="en-US" sz="1600">
                <a:latin typeface="Courier" pitchFamily="2" charset="0"/>
              </a:rPr>
              <a:t>$_</a:t>
            </a:r>
            <a:r>
              <a:rPr lang="en-US" sz="1600"/>
              <a:t> - The last argument of the last executed command.</a:t>
            </a:r>
          </a:p>
          <a:p>
            <a:pPr lvl="1">
              <a:lnSpc>
                <a:spcPct val="110000"/>
              </a:lnSpc>
            </a:pPr>
            <a:r>
              <a:rPr lang="en-US" sz="1600">
                <a:latin typeface="Courier" pitchFamily="2" charset="0"/>
              </a:rPr>
              <a:t>$?</a:t>
            </a:r>
            <a:r>
              <a:rPr lang="en-US" sz="1600"/>
              <a:t> - Exit status of last executed command.</a:t>
            </a:r>
          </a:p>
          <a:p>
            <a:pPr lvl="1">
              <a:lnSpc>
                <a:spcPct val="110000"/>
              </a:lnSpc>
            </a:pPr>
            <a:endParaRPr lang="en-US" sz="1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78701-BC5D-904B-BDAC-8DFE8B2BB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65E9D-5C34-994A-B27B-DF8A5D912D58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4F476-4A91-2F4F-A4B5-F7A9F3DB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724700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3430C4-BD10-4423-8776-51921E32B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15EBF1-FB14-467D-A15D-369EE2227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7377F3-95BA-4A03-8D53-EB59B237D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879606-62D7-4F90-866F-A09191643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F7AF03-2B9E-4E13-91CC-45F6F3F4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909A10-112F-48E4-97D5-125EB8134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2A2C0-A2FA-6040-9A29-CB7F2185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704" y="808056"/>
            <a:ext cx="301302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53C755-6CE2-964A-AA31-E7560CE0A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296" y="1186924"/>
            <a:ext cx="4914867" cy="448481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D2224-F28A-2147-B8D5-7A30403CB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290" y="2052116"/>
            <a:ext cx="3016439" cy="3997828"/>
          </a:xfrm>
        </p:spPr>
        <p:txBody>
          <a:bodyPr>
            <a:normAutofit/>
          </a:bodyPr>
          <a:lstStyle/>
          <a:p>
            <a:r>
              <a:rPr lang="en-US" sz="1600"/>
              <a:t>Sequences of commands.</a:t>
            </a:r>
          </a:p>
          <a:p>
            <a:r>
              <a:rPr lang="en-US" sz="1600"/>
              <a:t>Can have multiple functions within one script.</a:t>
            </a:r>
          </a:p>
          <a:p>
            <a:r>
              <a:rPr lang="en-US" sz="1600"/>
              <a:t>Allows for </a:t>
            </a:r>
            <a:r>
              <a:rPr lang="en-US" sz="1600" i="1"/>
              <a:t>local</a:t>
            </a:r>
            <a:r>
              <a:rPr lang="en-US" sz="1600"/>
              <a:t> variables.</a:t>
            </a:r>
          </a:p>
          <a:p>
            <a:pPr lvl="1"/>
            <a:r>
              <a:rPr lang="en-US" sz="1600"/>
              <a:t>Prevents issue of overwriting variables from the function caller’s scope.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0B412F-8135-433C-A259-42EFAB4DF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22F56-8B09-974F-A1DB-4161F3A75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7E47A-318B-DF4E-940E-6AA74552F388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091F1-5DCF-9249-9869-A61F3B06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974728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384B2C-D83C-48C4-9FE2-0152FEAC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D2FE0B-1D1F-4433-BE67-459AD045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871E05-8AE2-4B65-BBAB-03AB6AB2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8A0541-D60C-48FD-B22E-B3057F4A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975E7A-D475-4711-8E1B-57C3AA07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07FF63-F6C7-4F68-8B20-E8208634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01C1A-587D-5345-BCF4-7B3E36C3F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3513-3457-D24B-995E-8F44A0878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r>
              <a:rPr lang="en-US" sz="1600"/>
              <a:t>An array is a list of strings (yes, it maps integers to strings).</a:t>
            </a:r>
          </a:p>
          <a:p>
            <a:r>
              <a:rPr lang="en-US" sz="1600"/>
              <a:t>Most simply created using the </a:t>
            </a:r>
            <a:r>
              <a:rPr lang="en-US" sz="1600">
                <a:latin typeface="Courier" pitchFamily="2" charset="0"/>
              </a:rPr>
              <a:t>arr=(…)</a:t>
            </a:r>
            <a:r>
              <a:rPr lang="en-US" sz="1600"/>
              <a:t>.</a:t>
            </a:r>
          </a:p>
          <a:p>
            <a:r>
              <a:rPr lang="en-US" sz="1600"/>
              <a:t>Bash allows for arrays created using explicit indices for more flexibility.</a:t>
            </a:r>
          </a:p>
          <a:p>
            <a:pPr lvl="1"/>
            <a:r>
              <a:rPr lang="en-US" sz="1600"/>
              <a:t>Arrays with gaps between indices are </a:t>
            </a:r>
            <a:r>
              <a:rPr lang="en-US" sz="1600" i="1"/>
              <a:t>sparse arrays</a:t>
            </a:r>
            <a:r>
              <a:rPr lang="en-US" sz="160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DBA12-B3BD-094A-B020-DEB5AF19E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992" y="3481331"/>
            <a:ext cx="4818974" cy="110836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956270-A498-477A-B5CA-11E37947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CFDA4-6C53-6047-8384-77DBACB4C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8EACF-B8D6-8C46-8DDA-76DAD890CA81}" type="datetime1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7A3AB-038E-3340-8FE6-8B181D67E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129232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09310B2-7420-43AA-8759-3A3142B8C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E56956-386F-4610-8F4D-753C58591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A518DC-1B4F-4E65-9B0D-3A6D807FA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49910F8-4FC8-4858-BA52-E15CC2448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F96701-BC08-46CF-ADD0-183E4217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5A0800-6EA7-4EDD-82C0-97B0E6AE9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4F357-CBD7-1A46-8172-1ACD86479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More on arrays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71E2C-E54E-1B49-8AA7-6B7A6EA7F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317493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/>
              <a:t>Expanding specific array indices: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${arr[n]}</a:t>
            </a:r>
          </a:p>
          <a:p>
            <a:pPr>
              <a:lnSpc>
                <a:spcPct val="110000"/>
              </a:lnSpc>
            </a:pPr>
            <a:r>
              <a:rPr lang="en-US" sz="1100"/>
              <a:t>Getting the number of elements of an array: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${#arr[@]}</a:t>
            </a:r>
          </a:p>
          <a:p>
            <a:pPr>
              <a:lnSpc>
                <a:spcPct val="110000"/>
              </a:lnSpc>
            </a:pPr>
            <a:r>
              <a:rPr lang="en-US" sz="1100"/>
              <a:t>Expanding array to </a:t>
            </a:r>
            <a:r>
              <a:rPr lang="en-US" sz="1100" i="1"/>
              <a:t>list</a:t>
            </a:r>
            <a:r>
              <a:rPr lang="en-US" sz="1100"/>
              <a:t> of words: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“${arr[@]}”</a:t>
            </a:r>
          </a:p>
          <a:p>
            <a:pPr>
              <a:lnSpc>
                <a:spcPct val="110000"/>
              </a:lnSpc>
            </a:pPr>
            <a:r>
              <a:rPr lang="en-US" sz="1100"/>
              <a:t>Expanding array as a </a:t>
            </a:r>
            <a:r>
              <a:rPr lang="en-US" sz="1100" i="1"/>
              <a:t>single</a:t>
            </a:r>
            <a:r>
              <a:rPr lang="en-US" sz="1100"/>
              <a:t> string: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“${arr[*]}”</a:t>
            </a:r>
          </a:p>
          <a:p>
            <a:pPr>
              <a:lnSpc>
                <a:spcPct val="110000"/>
              </a:lnSpc>
            </a:pPr>
            <a:r>
              <a:rPr lang="en-US" sz="1100"/>
              <a:t>Appending array with another array: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+= ( … )</a:t>
            </a:r>
          </a:p>
          <a:p>
            <a:pPr>
              <a:lnSpc>
                <a:spcPct val="110000"/>
              </a:lnSpc>
            </a:pPr>
            <a:r>
              <a:rPr lang="en-US" sz="1100"/>
              <a:t>Expanding n-th index of array: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${arr[n]}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CAF89B-FEE2-424C-A390-A23063A9F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766" y="1464023"/>
            <a:ext cx="4651619" cy="393061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CC20CFE-4805-47E4-A315-3293E35C6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158FF-2952-B847-89A2-1A84F0167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CDB9D-F394-2A4D-AFCE-0EFFABC0F10B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A737C-308B-264D-96A6-90D4FA94D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003332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B8636-9556-CC4B-9A35-1B28AFFD0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Globs &amp;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13E96-08FD-2145-BDE2-249A32A83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en-US" sz="1600" b="1"/>
              <a:t>Globs: </a:t>
            </a:r>
            <a:r>
              <a:rPr lang="en-US" sz="1600"/>
              <a:t>patterns used to match strings.</a:t>
            </a:r>
          </a:p>
          <a:p>
            <a:pPr lvl="1"/>
            <a:r>
              <a:rPr lang="en-US" sz="1600">
                <a:latin typeface="Courier" pitchFamily="2" charset="0"/>
              </a:rPr>
              <a:t>*</a:t>
            </a:r>
            <a:r>
              <a:rPr lang="en-US" sz="1600"/>
              <a:t> - matches any string including the null (empty) string.</a:t>
            </a:r>
          </a:p>
          <a:p>
            <a:pPr lvl="2"/>
            <a:r>
              <a:rPr lang="en-US" dirty="0">
                <a:latin typeface="Courier" pitchFamily="2" charset="0"/>
              </a:rPr>
              <a:t>$ ls *.c</a:t>
            </a:r>
            <a:r>
              <a:rPr lang="en-US" dirty="0"/>
              <a:t>  (matches anything that ends with “</a:t>
            </a:r>
            <a:r>
              <a:rPr lang="en-US" dirty="0">
                <a:latin typeface="Courier" pitchFamily="2" charset="0"/>
              </a:rPr>
              <a:t>.c</a:t>
            </a:r>
            <a:r>
              <a:rPr lang="en-US" dirty="0"/>
              <a:t>”)</a:t>
            </a:r>
          </a:p>
          <a:p>
            <a:pPr lvl="1"/>
            <a:r>
              <a:rPr lang="en-US" sz="1600">
                <a:latin typeface="Courier" pitchFamily="2" charset="0"/>
              </a:rPr>
              <a:t>?</a:t>
            </a:r>
            <a:r>
              <a:rPr lang="en-US" sz="1600"/>
              <a:t> - matches any single character.</a:t>
            </a:r>
          </a:p>
          <a:p>
            <a:pPr lvl="1"/>
            <a:r>
              <a:rPr lang="en-US" sz="1600">
                <a:latin typeface="Courier" pitchFamily="2" charset="0"/>
              </a:rPr>
              <a:t>[chars]</a:t>
            </a:r>
            <a:r>
              <a:rPr lang="en-US" sz="1600"/>
              <a:t> - matches any character in chars</a:t>
            </a:r>
          </a:p>
          <a:p>
            <a:pPr lvl="1"/>
            <a:r>
              <a:rPr lang="en-US" sz="1600">
                <a:latin typeface="Courier" pitchFamily="2" charset="0"/>
              </a:rPr>
              <a:t>[a-z]</a:t>
            </a:r>
            <a:r>
              <a:rPr lang="en-US" sz="1600"/>
              <a:t> - matches any character between </a:t>
            </a:r>
            <a:r>
              <a:rPr lang="en-US" sz="1600">
                <a:latin typeface="Courier" pitchFamily="2" charset="0"/>
              </a:rPr>
              <a:t>a</a:t>
            </a:r>
            <a:r>
              <a:rPr lang="en-US" sz="1600"/>
              <a:t> and </a:t>
            </a:r>
            <a:r>
              <a:rPr lang="en-US" sz="1600">
                <a:latin typeface="Courier" pitchFamily="2" charset="0"/>
              </a:rPr>
              <a:t>z</a:t>
            </a:r>
          </a:p>
          <a:p>
            <a:r>
              <a:rPr lang="en-US" sz="1600"/>
              <a:t>Echo names of text files, JPEGs, and PDFs:</a:t>
            </a:r>
          </a:p>
          <a:p>
            <a:pPr lvl="1"/>
            <a:r>
              <a:rPr lang="en-US" sz="1600">
                <a:latin typeface="Courier" pitchFamily="2" charset="0"/>
              </a:rPr>
              <a:t>echo *.{txt,jpeg,pdf}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20F4C-CFBB-0447-AC77-AB8EE1E43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44573-B6E1-FB44-9BCE-86DAE9E60E61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EEB5A-350B-A541-9F12-EDABFFA3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621328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3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15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0" name="Picture 17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19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40DD0-E97B-AC4E-9A17-8B112B798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Testing &amp; 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97CE6-3C99-0D42-A998-60584F6D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/>
              <a:t>The logical operators that appear in </a:t>
            </a:r>
            <a:r>
              <a:rPr lang="en-US" sz="1100" b="1"/>
              <a:t>C</a:t>
            </a:r>
            <a:r>
              <a:rPr lang="en-US" sz="1100"/>
              <a:t> appear here in Bash as well: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&amp;&amp;</a:t>
            </a:r>
            <a:r>
              <a:rPr lang="en-US" sz="1100"/>
              <a:t> – logical AND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||</a:t>
            </a:r>
            <a:r>
              <a:rPr lang="en-US" sz="1100"/>
              <a:t> – logical OR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!</a:t>
            </a:r>
            <a:r>
              <a:rPr lang="en-US" sz="1100"/>
              <a:t> – logical NOT</a:t>
            </a:r>
          </a:p>
          <a:p>
            <a:pPr>
              <a:lnSpc>
                <a:spcPct val="110000"/>
              </a:lnSpc>
            </a:pPr>
            <a:r>
              <a:rPr lang="en-US" sz="1100"/>
              <a:t>Equality is tested using </a:t>
            </a:r>
            <a:r>
              <a:rPr lang="en-US" sz="1100">
                <a:latin typeface="Courier" pitchFamily="2" charset="0"/>
              </a:rPr>
              <a:t>=</a:t>
            </a:r>
            <a:r>
              <a:rPr lang="en-US" sz="1100"/>
              <a:t> (not </a:t>
            </a:r>
            <a:r>
              <a:rPr lang="en-US" sz="1100">
                <a:latin typeface="Courier" pitchFamily="2" charset="0"/>
              </a:rPr>
              <a:t>==</a:t>
            </a:r>
            <a:r>
              <a:rPr lang="en-US" sz="1100"/>
              <a:t> as is used in </a:t>
            </a:r>
            <a:r>
              <a:rPr lang="en-US" sz="1100" b="1"/>
              <a:t>C</a:t>
            </a:r>
            <a:r>
              <a:rPr lang="en-US" sz="1100"/>
              <a:t>).</a:t>
            </a:r>
          </a:p>
          <a:p>
            <a:pPr>
              <a:lnSpc>
                <a:spcPct val="110000"/>
              </a:lnSpc>
            </a:pPr>
            <a:r>
              <a:rPr lang="en-US" sz="1100"/>
              <a:t>There are also </a:t>
            </a:r>
            <a:r>
              <a:rPr lang="en-US" sz="1100">
                <a:latin typeface="Courier" pitchFamily="2" charset="0"/>
              </a:rPr>
              <a:t>if</a:t>
            </a:r>
            <a:r>
              <a:rPr lang="en-US" sz="1100"/>
              <a:t>, </a:t>
            </a:r>
            <a:r>
              <a:rPr lang="en-US" sz="1100">
                <a:latin typeface="Courier" pitchFamily="2" charset="0"/>
              </a:rPr>
              <a:t>elif</a:t>
            </a:r>
            <a:r>
              <a:rPr lang="en-US" sz="1100"/>
              <a:t>, and </a:t>
            </a:r>
            <a:r>
              <a:rPr lang="en-US" sz="1100">
                <a:latin typeface="Courier" pitchFamily="2" charset="0"/>
              </a:rPr>
              <a:t>else</a:t>
            </a:r>
            <a:r>
              <a:rPr lang="en-US" sz="1100"/>
              <a:t> blocks.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Conditional blocks must end with </a:t>
            </a:r>
            <a:r>
              <a:rPr lang="en-US" sz="1100">
                <a:latin typeface="Courier" pitchFamily="2" charset="0"/>
              </a:rPr>
              <a:t>fi</a:t>
            </a:r>
            <a:r>
              <a:rPr lang="en-US" sz="1100"/>
              <a:t>.</a:t>
            </a:r>
          </a:p>
          <a:p>
            <a:pPr>
              <a:lnSpc>
                <a:spcPct val="110000"/>
              </a:lnSpc>
            </a:pPr>
            <a:r>
              <a:rPr lang="en-US" sz="1100"/>
              <a:t>Tests are done within </a:t>
            </a:r>
            <a:r>
              <a:rPr lang="en-US" sz="1100">
                <a:latin typeface="Courier" pitchFamily="2" charset="0"/>
              </a:rPr>
              <a:t>[[ … ]]</a:t>
            </a:r>
            <a:r>
              <a:rPr lang="en-US" sz="1100"/>
              <a:t>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Can also use </a:t>
            </a:r>
            <a:r>
              <a:rPr lang="en-US" sz="1100">
                <a:latin typeface="Courier" pitchFamily="2" charset="0"/>
              </a:rPr>
              <a:t>[ … ]</a:t>
            </a:r>
            <a:r>
              <a:rPr lang="en-US" sz="1100"/>
              <a:t>, but it’s older and lacks features such as pattern matching.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Use </a:t>
            </a:r>
            <a:r>
              <a:rPr lang="en-US" sz="1100">
                <a:latin typeface="Courier" pitchFamily="2" charset="0"/>
              </a:rPr>
              <a:t>[ … ]</a:t>
            </a:r>
            <a:r>
              <a:rPr lang="en-US" sz="1100"/>
              <a:t> if the script may be run in an environment without Bash.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DDA711-9B3A-1A49-9530-F961E5178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1831485"/>
            <a:ext cx="3994617" cy="319569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4" name="Rectangle 25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0C883-6EE0-DE4C-B78F-547C7D2EE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76EF0-8CFE-DC4C-97D5-71F144926C74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7C165-FB4B-2849-8962-E946AE084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227598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wo people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DD51DEC7-E80E-7E44-9110-0CDEEC5B4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2851" r="-1" b="6420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2B56C-1FA6-4C4F-B675-0A862267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Scripting lets the lazy be productive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5DCC0-9A16-B947-BF98-B5F3E2CF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1AC0264-6000-8E40-AFE3-6E76F553A9A3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5F638-C6C7-844C-965B-6EAD85E7F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2023 Darrell Long and Eugene Chou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EE28BA7-CE2F-4FA1-84A4-9AFC46BCF5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0579" y="2052116"/>
                <a:ext cx="7959560" cy="39978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Operates on higher level objects</a:t>
                </a:r>
              </a:p>
              <a:p>
                <a:pPr lvl="1"/>
                <a:r>
                  <a:rPr lang="en-US" dirty="0"/>
                  <a:t>Files</a:t>
                </a:r>
              </a:p>
              <a:p>
                <a:pPr lvl="1"/>
                <a:r>
                  <a:rPr lang="en-US" dirty="0"/>
                  <a:t>Processes</a:t>
                </a:r>
              </a:p>
              <a:p>
                <a:r>
                  <a:rPr lang="en-US" dirty="0"/>
                  <a:t>The </a:t>
                </a:r>
                <a:r>
                  <a:rPr lang="en-US" i="1" dirty="0"/>
                  <a:t>Software Tools Philosophy </a:t>
                </a:r>
                <a:r>
                  <a:rPr lang="en-US" dirty="0"/>
                  <a:t>lets us:</a:t>
                </a:r>
              </a:p>
              <a:p>
                <a:pPr lvl="1"/>
                <a:r>
                  <a:rPr lang="en-US" dirty="0"/>
                  <a:t>Connect the output of one program to the input of another program.</a:t>
                </a:r>
              </a:p>
              <a:p>
                <a:pPr lvl="1"/>
                <a:r>
                  <a:rPr lang="en-US" dirty="0"/>
                  <a:t>This is program </a:t>
                </a:r>
                <a:r>
                  <a:rPr lang="en-US" i="1" dirty="0"/>
                  <a:t>composition</a:t>
                </a:r>
                <a:r>
                  <a:rPr lang="en-US" dirty="0"/>
                  <a:t> (like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mathematics).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EE28BA7-CE2F-4FA1-84A4-9AFC46BCF5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0579" y="2052116"/>
                <a:ext cx="7959560" cy="3997828"/>
              </a:xfrm>
              <a:blipFill>
                <a:blip r:embed="rId4"/>
                <a:stretch>
                  <a:fillRect l="-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916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1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13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B1B0D1-EACA-F94C-B7D3-45549733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Testing (strings)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04D61-957D-E648-9949-A7A0AA7B0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Tests on strings: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$s1 = $s2 </a:t>
            </a:r>
            <a:r>
              <a:rPr lang="en-US" sz="1500"/>
              <a:t>(s1 match s2?)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$s1 != $s2 </a:t>
            </a:r>
            <a:r>
              <a:rPr lang="en-US" sz="1500"/>
              <a:t>(s1 doesn’t match s2?)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$s1 &lt; $s2 </a:t>
            </a:r>
            <a:r>
              <a:rPr lang="en-US" sz="1500"/>
              <a:t>(s1 lexicographically less than s2?)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$s1 &gt; $s2 </a:t>
            </a:r>
            <a:r>
              <a:rPr lang="en-US" sz="1500"/>
              <a:t>(s2 lexicographically greater than s2?)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-z $s </a:t>
            </a:r>
            <a:r>
              <a:rPr lang="en-US" sz="1500"/>
              <a:t>(is s an empty string?)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-n $s </a:t>
            </a:r>
            <a:r>
              <a:rPr lang="en-US" sz="1500"/>
              <a:t>(is s not an empty string?)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8B64A-528E-774C-9E67-E03DC1919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1153197"/>
            <a:ext cx="3994617" cy="455226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99B50-9E71-D243-AF4A-2E2B8ADF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6C7A-8889-CA41-837B-140F6B19E3EA}" type="datetime1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4D9F7-2E32-A946-AF4F-3E35D63D7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717040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D1B21-F021-BB40-8D71-69BA35E0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Testing (integers)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1CA2D-62BB-C744-8DCC-1DAEC2E01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Tests on integers: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-lt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&lt; $y</a:t>
            </a:r>
            <a:r>
              <a:rPr lang="en-US" sz="150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-le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&lt;= $y</a:t>
            </a:r>
            <a:r>
              <a:rPr lang="en-US" sz="150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-eq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= $y</a:t>
            </a:r>
            <a:r>
              <a:rPr lang="en-US" sz="150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-ne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!= $y</a:t>
            </a:r>
            <a:r>
              <a:rPr lang="en-US" sz="150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-ge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&gt;= $y</a:t>
            </a:r>
            <a:r>
              <a:rPr lang="en-US" sz="150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-gt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&gt; $y</a:t>
            </a:r>
            <a:r>
              <a:rPr lang="en-US" sz="1500"/>
              <a:t>)</a:t>
            </a:r>
          </a:p>
          <a:p>
            <a:pPr>
              <a:lnSpc>
                <a:spcPct val="110000"/>
              </a:lnSpc>
            </a:pPr>
            <a:r>
              <a:rPr lang="en-US" sz="1500"/>
              <a:t>Can also test integers in arithmetic contexts.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Between </a:t>
            </a:r>
            <a:r>
              <a:rPr lang="en-US" sz="1500">
                <a:latin typeface="Courier" pitchFamily="2" charset="0"/>
              </a:rPr>
              <a:t>(( … 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2377A-A4A0-C343-A358-EB3128C39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1556855"/>
            <a:ext cx="3994617" cy="374495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33102-B5A5-B141-AEEB-75855A729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08146-3957-B940-9420-3792D9312360}" type="datetime1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B88D2-8620-5247-ADB7-8D6E620C0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124747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C72332-0C1C-A848-A81C-4AA4DA973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Testing (files)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C64A5-94F5-1147-A374-EAB49EF9C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Tests pertaining to files: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-f $file </a:t>
            </a:r>
            <a:r>
              <a:rPr lang="en-US" sz="1500"/>
              <a:t>(is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 a regular file?)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-d $file </a:t>
            </a:r>
            <a:r>
              <a:rPr lang="en-US" sz="1500"/>
              <a:t>(is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 a directory?)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-e $file </a:t>
            </a:r>
            <a:r>
              <a:rPr lang="en-US" sz="1500"/>
              <a:t>(does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 exist?)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-r $file </a:t>
            </a:r>
            <a:r>
              <a:rPr lang="en-US" sz="1500"/>
              <a:t>(can user read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-w $file </a:t>
            </a:r>
            <a:r>
              <a:rPr lang="en-US" sz="1500"/>
              <a:t>(can user write to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-x $file </a:t>
            </a:r>
            <a:r>
              <a:rPr lang="en-US" sz="1500"/>
              <a:t>(can user execute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?)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77637-621C-2741-A362-35213F57F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1310171"/>
            <a:ext cx="3994617" cy="423832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24193-9613-134E-8143-A48AD79A6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E913-C75E-E64D-814B-C0D06110BA50}" type="datetime1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191C5-B075-CB41-A268-A81D0D29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427307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12426-3E6E-F545-9EEE-9D9242C5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9C31F-6DA4-AF45-8912-6D5EABF7D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Four different loop syntaxes in Bash: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latin typeface="Courier" pitchFamily="2" charset="0"/>
              </a:rPr>
              <a:t>While</a:t>
            </a:r>
            <a:r>
              <a:rPr lang="en-US" sz="1400" dirty="0"/>
              <a:t> </a:t>
            </a:r>
          </a:p>
          <a:p>
            <a:pPr lvl="2">
              <a:lnSpc>
                <a:spcPct val="110000"/>
              </a:lnSpc>
            </a:pPr>
            <a:r>
              <a:rPr lang="en-US" sz="1400" dirty="0"/>
              <a:t>Loop </a:t>
            </a:r>
            <a:r>
              <a:rPr lang="en-US" sz="1400" i="1" dirty="0"/>
              <a:t>while</a:t>
            </a:r>
            <a:r>
              <a:rPr lang="en-US" sz="1400" dirty="0"/>
              <a:t> condition is true.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latin typeface="Courier" pitchFamily="2" charset="0"/>
              </a:rPr>
              <a:t>Until</a:t>
            </a:r>
            <a:r>
              <a:rPr lang="en-US" sz="1400" dirty="0"/>
              <a:t> </a:t>
            </a:r>
          </a:p>
          <a:p>
            <a:pPr lvl="2">
              <a:lnSpc>
                <a:spcPct val="110000"/>
              </a:lnSpc>
            </a:pPr>
            <a:r>
              <a:rPr lang="en-US" sz="1400" dirty="0"/>
              <a:t>Loop </a:t>
            </a:r>
            <a:r>
              <a:rPr lang="en-US" sz="1400" i="1" dirty="0"/>
              <a:t>until</a:t>
            </a:r>
            <a:r>
              <a:rPr lang="en-US" sz="1400" dirty="0"/>
              <a:t> condition is true.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latin typeface="Courier" pitchFamily="2" charset="0"/>
              </a:rPr>
              <a:t>for win word</a:t>
            </a:r>
            <a:r>
              <a:rPr lang="en-US" sz="1400" dirty="0"/>
              <a:t> </a:t>
            </a:r>
          </a:p>
          <a:p>
            <a:pPr lvl="2">
              <a:lnSpc>
                <a:spcPct val="110000"/>
              </a:lnSpc>
            </a:pPr>
            <a:r>
              <a:rPr lang="en-US" sz="1400" dirty="0"/>
              <a:t>Loop for each word of </a:t>
            </a:r>
            <a:r>
              <a:rPr lang="en-US" sz="1400" dirty="0">
                <a:latin typeface="Courier" pitchFamily="2" charset="0"/>
              </a:rPr>
              <a:t>words</a:t>
            </a:r>
            <a:r>
              <a:rPr lang="en-US" sz="1400" dirty="0"/>
              <a:t>, setting </a:t>
            </a:r>
            <a:r>
              <a:rPr lang="en-US" sz="1400" dirty="0">
                <a:latin typeface="Courier" pitchFamily="2" charset="0"/>
              </a:rPr>
              <a:t>w</a:t>
            </a:r>
            <a:r>
              <a:rPr lang="en-US" sz="1400" dirty="0"/>
              <a:t> as each word.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latin typeface="Courier" pitchFamily="2" charset="0"/>
              </a:rPr>
              <a:t>for ((</a:t>
            </a:r>
            <a:r>
              <a:rPr lang="en-US" sz="1400" dirty="0" err="1">
                <a:latin typeface="Courier" pitchFamily="2" charset="0"/>
              </a:rPr>
              <a:t>init</a:t>
            </a:r>
            <a:r>
              <a:rPr lang="en-US" sz="1400" dirty="0">
                <a:latin typeface="Courier" pitchFamily="2" charset="0"/>
              </a:rPr>
              <a:t>; </a:t>
            </a:r>
            <a:r>
              <a:rPr lang="en-US" sz="1400" dirty="0" err="1">
                <a:latin typeface="Courier" pitchFamily="2" charset="0"/>
              </a:rPr>
              <a:t>cond</a:t>
            </a:r>
            <a:r>
              <a:rPr lang="en-US" sz="1400" dirty="0">
                <a:latin typeface="Courier" pitchFamily="2" charset="0"/>
              </a:rPr>
              <a:t>; </a:t>
            </a:r>
            <a:r>
              <a:rPr lang="en-US" sz="1400" dirty="0" err="1">
                <a:latin typeface="Courier" pitchFamily="2" charset="0"/>
              </a:rPr>
              <a:t>incr</a:t>
            </a:r>
            <a:r>
              <a:rPr lang="en-US" sz="1400" dirty="0">
                <a:latin typeface="Courier" pitchFamily="2" charset="0"/>
              </a:rPr>
              <a:t>))</a:t>
            </a:r>
          </a:p>
          <a:p>
            <a:pPr lvl="2">
              <a:lnSpc>
                <a:spcPct val="110000"/>
              </a:lnSpc>
            </a:pPr>
            <a:r>
              <a:rPr lang="en-US" sz="1400" dirty="0"/>
              <a:t>Loop starting with the </a:t>
            </a:r>
            <a:r>
              <a:rPr lang="en-US" sz="1400" dirty="0" err="1">
                <a:latin typeface="Courier" pitchFamily="2" charset="0"/>
              </a:rPr>
              <a:t>init</a:t>
            </a:r>
            <a:r>
              <a:rPr lang="en-US" sz="1400" dirty="0"/>
              <a:t> expression, while the </a:t>
            </a:r>
            <a:r>
              <a:rPr lang="en-US" sz="1400" dirty="0" err="1">
                <a:latin typeface="Courier" pitchFamily="2" charset="0"/>
              </a:rPr>
              <a:t>cond</a:t>
            </a:r>
            <a:r>
              <a:rPr lang="en-US" sz="1400" dirty="0"/>
              <a:t> expression is true, and incrementing with the </a:t>
            </a:r>
            <a:r>
              <a:rPr lang="en-US" sz="1400" dirty="0" err="1">
                <a:latin typeface="Courier" pitchFamily="2" charset="0"/>
              </a:rPr>
              <a:t>incr</a:t>
            </a:r>
            <a:r>
              <a:rPr lang="en-US" sz="1400" dirty="0"/>
              <a:t> expression after each loop body execution.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A40614-D5C2-AB4B-AA90-1758E5260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1185164"/>
            <a:ext cx="3994617" cy="448833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3E510-2D47-EE45-BF06-1DB7AAA91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B940-BA0A-C54D-8E50-537A8E6AC857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BA658-BF54-CF47-9606-35DACBC8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346754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99C03-CF29-0741-BF73-5DAF9206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File redirection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FB2B7-9D11-8D40-8D89-9C70F1E69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Each process on UNIX has access to the following file descriptors:</a:t>
            </a:r>
          </a:p>
          <a:p>
            <a:pPr lvl="1">
              <a:lnSpc>
                <a:spcPct val="110000"/>
              </a:lnSpc>
            </a:pPr>
            <a:r>
              <a:rPr lang="en-US" sz="1700">
                <a:latin typeface="Courier" pitchFamily="2" charset="0"/>
              </a:rPr>
              <a:t>stdin</a:t>
            </a:r>
            <a:r>
              <a:rPr lang="en-US" sz="1700"/>
              <a:t> - standard input</a:t>
            </a:r>
          </a:p>
          <a:p>
            <a:pPr lvl="2">
              <a:lnSpc>
                <a:spcPct val="110000"/>
              </a:lnSpc>
            </a:pPr>
            <a:r>
              <a:rPr lang="en-US" sz="1700"/>
              <a:t>File descriptor 0</a:t>
            </a:r>
          </a:p>
          <a:p>
            <a:pPr lvl="1">
              <a:lnSpc>
                <a:spcPct val="110000"/>
              </a:lnSpc>
            </a:pPr>
            <a:r>
              <a:rPr lang="en-US" sz="1700">
                <a:latin typeface="Courier" pitchFamily="2" charset="0"/>
              </a:rPr>
              <a:t>stdout</a:t>
            </a:r>
            <a:r>
              <a:rPr lang="en-US" sz="1700"/>
              <a:t> - standard output</a:t>
            </a:r>
          </a:p>
          <a:p>
            <a:pPr lvl="2">
              <a:lnSpc>
                <a:spcPct val="110000"/>
              </a:lnSpc>
            </a:pPr>
            <a:r>
              <a:rPr lang="en-US" sz="1700"/>
              <a:t>File descriptor 1</a:t>
            </a:r>
          </a:p>
          <a:p>
            <a:pPr lvl="1">
              <a:lnSpc>
                <a:spcPct val="110000"/>
              </a:lnSpc>
            </a:pPr>
            <a:r>
              <a:rPr lang="en-US" sz="1700">
                <a:latin typeface="Courier" pitchFamily="2" charset="0"/>
              </a:rPr>
              <a:t>stderr</a:t>
            </a:r>
            <a:r>
              <a:rPr lang="en-US" sz="1700"/>
              <a:t> - standard error</a:t>
            </a:r>
          </a:p>
          <a:p>
            <a:pPr lvl="2">
              <a:lnSpc>
                <a:spcPct val="110000"/>
              </a:lnSpc>
            </a:pPr>
            <a:r>
              <a:rPr lang="en-US" sz="1700"/>
              <a:t>File descriptor 2</a:t>
            </a:r>
          </a:p>
          <a:p>
            <a:pPr>
              <a:lnSpc>
                <a:spcPct val="110000"/>
              </a:lnSpc>
            </a:pPr>
            <a:r>
              <a:rPr lang="en-US" sz="1700"/>
              <a:t>These file descriptors can be redirected from or to files.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EBA26-3DC0-5A4D-A47D-68F5C2C30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2136074"/>
            <a:ext cx="3994617" cy="258651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8877D-5272-D040-A865-82491D70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740A3-1B37-DB48-964D-0D6A7E040A93}" type="datetime1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8ACF1-AF25-DD4C-9ACD-9B7552D3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656248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8">
            <a:extLst>
              <a:ext uri="{FF2B5EF4-FFF2-40B4-BE49-F238E27FC236}">
                <a16:creationId xmlns:a16="http://schemas.microsoft.com/office/drawing/2014/main" id="{EE8D38CD-0EDB-4F76-8057-4B5DB929A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30">
            <a:extLst>
              <a:ext uri="{FF2B5EF4-FFF2-40B4-BE49-F238E27FC236}">
                <a16:creationId xmlns:a16="http://schemas.microsoft.com/office/drawing/2014/main" id="{24B11B29-EF6F-42C7-93A1-48318D1CA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4" name="Picture 32">
            <a:extLst>
              <a:ext uri="{FF2B5EF4-FFF2-40B4-BE49-F238E27FC236}">
                <a16:creationId xmlns:a16="http://schemas.microsoft.com/office/drawing/2014/main" id="{C670A8C6-618B-4CF2-8FA0-D74E83FC1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5" name="Rectangle 34">
            <a:extLst>
              <a:ext uri="{FF2B5EF4-FFF2-40B4-BE49-F238E27FC236}">
                <a16:creationId xmlns:a16="http://schemas.microsoft.com/office/drawing/2014/main" id="{6C78763A-FBBD-431D-8924-F2EEB5ABD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6">
            <a:extLst>
              <a:ext uri="{FF2B5EF4-FFF2-40B4-BE49-F238E27FC236}">
                <a16:creationId xmlns:a16="http://schemas.microsoft.com/office/drawing/2014/main" id="{5FC8600E-A90D-4391-BD5F-72E3E293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D2467-B24F-8F41-9C04-82B2ECB69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475" y="808057"/>
            <a:ext cx="4203364" cy="67287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Pipes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8DFE-107B-F34C-9D3C-717151ECC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523DDCD-7881-884B-BE49-0621FE0DE1ED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188C6-9FDF-814F-97D3-E1BC6AC1D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2023 Darrell Long and Eugene Chou</a:t>
            </a:r>
          </a:p>
        </p:txBody>
      </p:sp>
      <p:pic>
        <p:nvPicPr>
          <p:cNvPr id="7" name="Picture 6" descr="A person with a white beard and glasses&#10;&#10;Description automatically generated with low confidence">
            <a:extLst>
              <a:ext uri="{FF2B5EF4-FFF2-40B4-BE49-F238E27FC236}">
                <a16:creationId xmlns:a16="http://schemas.microsoft.com/office/drawing/2014/main" id="{4EC2D914-711C-BE43-A040-70DF7108F3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59" r="15208" b="-1"/>
          <a:stretch/>
        </p:blipFill>
        <p:spPr>
          <a:xfrm>
            <a:off x="1005401" y="227"/>
            <a:ext cx="4424045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7" name="Rectangle 38">
            <a:extLst>
              <a:ext uri="{FF2B5EF4-FFF2-40B4-BE49-F238E27FC236}">
                <a16:creationId xmlns:a16="http://schemas.microsoft.com/office/drawing/2014/main" id="{7BBAF736-8EC6-4E9E-8598-7E85BB62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5F8A1-1461-F242-9284-A4EE6F145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5791" y="2052116"/>
            <a:ext cx="5772311" cy="399782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Connects </a:t>
            </a:r>
            <a:r>
              <a:rPr lang="en-US" sz="1600" dirty="0" err="1">
                <a:latin typeface="Courier" pitchFamily="2" charset="0"/>
              </a:rPr>
              <a:t>stdout</a:t>
            </a:r>
            <a:r>
              <a:rPr lang="en-US" sz="1600" dirty="0"/>
              <a:t> of one process to </a:t>
            </a:r>
            <a:r>
              <a:rPr lang="en-US" sz="1600" dirty="0">
                <a:latin typeface="Courier" pitchFamily="2" charset="0"/>
              </a:rPr>
              <a:t>stdin</a:t>
            </a:r>
            <a:r>
              <a:rPr lang="en-US" sz="1600" dirty="0"/>
              <a:t> of another process.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Pipes are denoted with the pipe operator:  “</a:t>
            </a:r>
            <a:r>
              <a:rPr lang="en-US" sz="1600" dirty="0">
                <a:latin typeface="Courier" pitchFamily="2" charset="0"/>
              </a:rPr>
              <a:t>|</a:t>
            </a:r>
            <a:r>
              <a:rPr lang="en-US" sz="1600" dirty="0"/>
              <a:t>”.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Pipes can be chained together, creating a pipeline.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Programs can be written such that they can be chained together to get interesting results.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The whole philosophy behind the software tools that drives UNIX.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Example pipeline: list the IDs of the user’s processes (limit to 10).</a:t>
            </a:r>
          </a:p>
          <a:p>
            <a:pPr lvl="1">
              <a:lnSpc>
                <a:spcPct val="110000"/>
              </a:lnSpc>
            </a:pPr>
            <a:r>
              <a:rPr lang="en-US" sz="1400" dirty="0" err="1">
                <a:latin typeface="Courier" pitchFamily="2" charset="0"/>
              </a:rPr>
              <a:t>ps</a:t>
            </a:r>
            <a:r>
              <a:rPr lang="en-US" sz="1400" dirty="0">
                <a:latin typeface="Courier" pitchFamily="2" charset="0"/>
              </a:rPr>
              <a:t> aux | grep $USER | awk ‘{ print $2 }’ | head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What’s </a:t>
            </a:r>
            <a:r>
              <a:rPr lang="en-US" sz="1600" dirty="0">
                <a:latin typeface="Courier" pitchFamily="2" charset="0"/>
              </a:rPr>
              <a:t>awk</a:t>
            </a:r>
            <a:r>
              <a:rPr lang="en-US" sz="1600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04E956-6F55-42E8-A02D-E4BF8D4B5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7E11E6-6EE5-1C44-BF9F-C6BAF7205777}"/>
              </a:ext>
            </a:extLst>
          </p:cNvPr>
          <p:cNvSpPr txBox="1"/>
          <p:nvPr/>
        </p:nvSpPr>
        <p:spPr>
          <a:xfrm>
            <a:off x="3486060" y="6324076"/>
            <a:ext cx="184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Brian Kernighan</a:t>
            </a:r>
          </a:p>
        </p:txBody>
      </p:sp>
    </p:spTree>
    <p:extLst>
      <p:ext uri="{BB962C8B-B14F-4D97-AF65-F5344CB8AC3E}">
        <p14:creationId xmlns:p14="http://schemas.microsoft.com/office/powerpoint/2010/main" val="3124088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8C82A2E2-8B19-412E-9EC6-60E3DF7A1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3">
            <a:extLst>
              <a:ext uri="{FF2B5EF4-FFF2-40B4-BE49-F238E27FC236}">
                <a16:creationId xmlns:a16="http://schemas.microsoft.com/office/drawing/2014/main" id="{6A8EF817-0845-42B8-A34E-5589C4ED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15">
            <a:extLst>
              <a:ext uri="{FF2B5EF4-FFF2-40B4-BE49-F238E27FC236}">
                <a16:creationId xmlns:a16="http://schemas.microsoft.com/office/drawing/2014/main" id="{F915605B-D894-430C-BB11-D9C272D16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56AD806A-476E-4D10-AD2B-51FC72C42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539912B1-E5AD-4F29-A319-087347CD7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2D6D9FC5-BFFA-4906-83D7-2A909F6E3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E4953-C39B-1C4D-955C-DB15C5218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Why is called </a:t>
            </a:r>
            <a:r>
              <a:rPr lang="en-US" dirty="0">
                <a:latin typeface="Courier" pitchFamily="2" charset="0"/>
              </a:rPr>
              <a:t>awk</a:t>
            </a:r>
            <a:r>
              <a:rPr lang="en-US" dirty="0"/>
              <a:t>?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DC96F-D16E-C247-BF94-CCA93031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5D23EB7-8DBF-E64E-A1F2-895DE94C65DB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9CFFD-1CD3-994F-8A3E-FB920D650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2023 Darrell Long and Eugene Chou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DEBC-14B5-D54E-B1E5-03028F505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317493" cy="399782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ourier" pitchFamily="2" charset="0"/>
              </a:rPr>
              <a:t>awk</a:t>
            </a:r>
            <a:r>
              <a:rPr lang="en-US" sz="1800" dirty="0"/>
              <a:t> is a program for simple parsing of text.</a:t>
            </a:r>
          </a:p>
          <a:p>
            <a:pPr lvl="1"/>
            <a:r>
              <a:rPr lang="en-US" sz="1600" dirty="0"/>
              <a:t>It follows the </a:t>
            </a:r>
            <a:r>
              <a:rPr lang="en-US" sz="1600" i="1" dirty="0"/>
              <a:t>Software Tools Philosophy</a:t>
            </a:r>
            <a:r>
              <a:rPr lang="en-US" sz="1600" dirty="0"/>
              <a:t>.</a:t>
            </a:r>
          </a:p>
          <a:p>
            <a:r>
              <a:rPr lang="en-US" sz="1800" dirty="0"/>
              <a:t>It is named after:</a:t>
            </a:r>
          </a:p>
          <a:p>
            <a:pPr lvl="1"/>
            <a:r>
              <a:rPr lang="en-US" sz="1600" dirty="0"/>
              <a:t>Albert </a:t>
            </a:r>
            <a:r>
              <a:rPr lang="en-US" sz="1600" dirty="0" err="1"/>
              <a:t>Aho</a:t>
            </a:r>
            <a:r>
              <a:rPr lang="en-US" sz="1600" dirty="0"/>
              <a:t> (</a:t>
            </a:r>
            <a:r>
              <a:rPr lang="en-US" sz="1600" dirty="0">
                <a:latin typeface="Courier" pitchFamily="2" charset="0"/>
              </a:rPr>
              <a:t>a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Peter Weinberger (</a:t>
            </a:r>
            <a:r>
              <a:rPr lang="en-US" sz="1600" dirty="0">
                <a:latin typeface="Corsiva Hebrew" pitchFamily="2" charset="-79"/>
                <a:cs typeface="Corsiva Hebrew" pitchFamily="2" charset="-79"/>
              </a:rPr>
              <a:t>w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Brian Kernighan (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/>
              <a:t>)</a:t>
            </a:r>
          </a:p>
        </p:txBody>
      </p:sp>
      <p:pic>
        <p:nvPicPr>
          <p:cNvPr id="7" name="Picture 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2DEE7232-3833-3E47-BE82-4CA7FF890E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974" r="16224"/>
          <a:stretch/>
        </p:blipFill>
        <p:spPr>
          <a:xfrm>
            <a:off x="6094766" y="647190"/>
            <a:ext cx="4651619" cy="556428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2" name="Rectangle 23">
            <a:extLst>
              <a:ext uri="{FF2B5EF4-FFF2-40B4-BE49-F238E27FC236}">
                <a16:creationId xmlns:a16="http://schemas.microsoft.com/office/drawing/2014/main" id="{4C4A213B-D571-44C2-AA33-31D7F4751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F5580-19A4-0748-9108-F07B47F69C40}"/>
              </a:ext>
            </a:extLst>
          </p:cNvPr>
          <p:cNvSpPr txBox="1"/>
          <p:nvPr/>
        </p:nvSpPr>
        <p:spPr>
          <a:xfrm>
            <a:off x="6646440" y="6264559"/>
            <a:ext cx="354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friend PJW</a:t>
            </a:r>
          </a:p>
        </p:txBody>
      </p:sp>
    </p:spTree>
    <p:extLst>
      <p:ext uri="{BB962C8B-B14F-4D97-AF65-F5344CB8AC3E}">
        <p14:creationId xmlns:p14="http://schemas.microsoft.com/office/powerpoint/2010/main" val="118279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F8403-AE49-5945-B194-88DEC04AB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Courier" pitchFamily="2" charset="0"/>
              </a:rPr>
              <a:t>awk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3F704-DF47-FC41-85FC-EA82AFDB2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72" y="2052116"/>
            <a:ext cx="3633654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Developed by Alfred </a:t>
            </a:r>
            <a:r>
              <a:rPr lang="en-US" sz="1500" b="1"/>
              <a:t>A</a:t>
            </a:r>
            <a:r>
              <a:rPr lang="en-US" sz="1500"/>
              <a:t>ho, Peter J. </a:t>
            </a:r>
            <a:r>
              <a:rPr lang="en-US" sz="1500" b="1"/>
              <a:t>W</a:t>
            </a:r>
            <a:r>
              <a:rPr lang="en-US" sz="1500"/>
              <a:t>einberger, and Brian </a:t>
            </a:r>
            <a:r>
              <a:rPr lang="en-US" sz="1500" b="1"/>
              <a:t>K</a:t>
            </a:r>
            <a:r>
              <a:rPr lang="en-US" sz="1500"/>
              <a:t>ernighan.</a:t>
            </a:r>
          </a:p>
          <a:p>
            <a:pPr>
              <a:lnSpc>
                <a:spcPct val="110000"/>
              </a:lnSpc>
            </a:pPr>
            <a:r>
              <a:rPr lang="en-US" sz="1500"/>
              <a:t>Designed as a text processor that scans input files, splitting input lines into fields automatically.</a:t>
            </a:r>
          </a:p>
          <a:p>
            <a:pPr>
              <a:lnSpc>
                <a:spcPct val="110000"/>
              </a:lnSpc>
            </a:pPr>
            <a:r>
              <a:rPr lang="en-US" sz="1500"/>
              <a:t>Output from </a:t>
            </a:r>
            <a:r>
              <a:rPr lang="en-US" sz="1500">
                <a:latin typeface="Courier" pitchFamily="2" charset="0"/>
              </a:rPr>
              <a:t>awk</a:t>
            </a:r>
            <a:r>
              <a:rPr lang="en-US" sz="1500"/>
              <a:t> can be processed even further with other tools.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Such as with </a:t>
            </a:r>
            <a:r>
              <a:rPr lang="en-US" sz="1500">
                <a:latin typeface="Courier" pitchFamily="2" charset="0"/>
              </a:rPr>
              <a:t>sort</a:t>
            </a:r>
            <a:r>
              <a:rPr lang="en-US" sz="1500"/>
              <a:t>, or </a:t>
            </a:r>
            <a:r>
              <a:rPr lang="en-US" sz="1500">
                <a:latin typeface="Courier" pitchFamily="2" charset="0"/>
              </a:rPr>
              <a:t>uniq</a:t>
            </a:r>
            <a:r>
              <a:rPr lang="en-US" sz="1500"/>
              <a:t>.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All thanks to the UNIX software philosophy.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C013B-6701-7A4F-BA51-157ACAF27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568" y="2487673"/>
            <a:ext cx="3674398" cy="309567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EB5ED-389B-344C-AC18-0FA5AF491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AF223-1B4B-8A45-9B8E-BE5DBF5E3FBE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75429-0E18-3A4C-8F5A-D160CB4BC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812911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8616E-79D5-9A4C-9590-A842382F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 simple </a:t>
            </a:r>
            <a:r>
              <a:rPr lang="en-US" dirty="0">
                <a:latin typeface="Courier" pitchFamily="2" charset="0"/>
              </a:rPr>
              <a:t>awk</a:t>
            </a:r>
            <a:r>
              <a:rPr lang="en-US" dirty="0"/>
              <a:t>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02A4A-7C7F-B548-85A1-0A53ECF8D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72" y="2052116"/>
            <a:ext cx="3633654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/>
              <a:t>A simple </a:t>
            </a:r>
            <a:r>
              <a:rPr lang="en-US" sz="1300">
                <a:latin typeface="Courier" pitchFamily="2" charset="0"/>
              </a:rPr>
              <a:t>awk</a:t>
            </a:r>
            <a:r>
              <a:rPr lang="en-US" sz="1300"/>
              <a:t> program is a sequence of pattern-action statements: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Written as:</a:t>
            </a:r>
          </a:p>
          <a:p>
            <a:pPr lvl="2">
              <a:lnSpc>
                <a:spcPct val="110000"/>
              </a:lnSpc>
            </a:pPr>
            <a:r>
              <a:rPr lang="en-US" sz="1300">
                <a:latin typeface="Courier" pitchFamily="2" charset="0"/>
              </a:rPr>
              <a:t>awk ‘pattern { action }’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Patterns are optional</a:t>
            </a:r>
            <a:r>
              <a:rPr lang="en-US" sz="1300">
                <a:latin typeface="Courier" pitchFamily="2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1300"/>
              <a:t>Suppose we have a file of workers containing their names, the hours they worked for the week, and their hourly wage.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How would we process the file to only display the names of the workers who worked more than 10 hours during the week?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35FB1-8A42-204C-8932-81F236CC3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568" y="3025054"/>
            <a:ext cx="3674398" cy="202091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FC74C-FFDC-D74D-AF80-2E09E9BB6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AD14-09F1-FD4A-B836-F6C63C8E0CF0}" type="datetime1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742FB-0393-764A-9869-B5CBE147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254010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0AF13-0E2D-5F42-860F-46837B22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More advanced patterns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65583-5B0A-D748-8376-A1BCB8FC1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72" y="2052116"/>
            <a:ext cx="3633654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/>
              <a:t>Patterns in </a:t>
            </a:r>
            <a:r>
              <a:rPr lang="en-US" sz="1400">
                <a:latin typeface="Courier" pitchFamily="2" charset="0"/>
              </a:rPr>
              <a:t>awk</a:t>
            </a:r>
            <a:r>
              <a:rPr lang="en-US" sz="1400"/>
              <a:t> can be combined (or even constructed using </a:t>
            </a:r>
            <a:r>
              <a:rPr lang="en-US" sz="1400" i="1"/>
              <a:t>regular expressions</a:t>
            </a:r>
            <a:r>
              <a:rPr lang="en-US" sz="1400"/>
              <a:t>).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Combined using parentheses and logical operators:</a:t>
            </a:r>
          </a:p>
          <a:p>
            <a:pPr lvl="2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&amp;&amp;</a:t>
            </a:r>
            <a:r>
              <a:rPr lang="en-US" sz="1400"/>
              <a:t> – logical AND</a:t>
            </a:r>
          </a:p>
          <a:p>
            <a:pPr lvl="2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||</a:t>
            </a:r>
            <a:r>
              <a:rPr lang="en-US" sz="1400"/>
              <a:t> – logical OR</a:t>
            </a:r>
          </a:p>
          <a:p>
            <a:pPr lvl="2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!</a:t>
            </a:r>
            <a:r>
              <a:rPr lang="en-US" sz="1400"/>
              <a:t> – logical NOT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Using the same wage file as before, we want the names of the workers who worked at least 10 hours </a:t>
            </a:r>
            <a:r>
              <a:rPr lang="en-US" sz="1400" i="1"/>
              <a:t>and</a:t>
            </a:r>
            <a:r>
              <a:rPr lang="en-US" sz="1400"/>
              <a:t> make at least $16 an hour.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59C60-4653-AD4F-9C33-355741849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568" y="3410866"/>
            <a:ext cx="3674398" cy="124929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1AF34-F53D-124B-AD0C-BC07AB0C8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4517-8D17-FB4C-A056-AEE33B06EA63}" type="datetime1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9BB4-A066-8940-8EB0-95761ECD3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91343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8">
            <a:extLst>
              <a:ext uri="{FF2B5EF4-FFF2-40B4-BE49-F238E27FC236}">
                <a16:creationId xmlns:a16="http://schemas.microsoft.com/office/drawing/2014/main" id="{EE8D38CD-0EDB-4F76-8057-4B5DB929A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30">
            <a:extLst>
              <a:ext uri="{FF2B5EF4-FFF2-40B4-BE49-F238E27FC236}">
                <a16:creationId xmlns:a16="http://schemas.microsoft.com/office/drawing/2014/main" id="{24B11B29-EF6F-42C7-93A1-48318D1CA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5" name="Picture 32">
            <a:extLst>
              <a:ext uri="{FF2B5EF4-FFF2-40B4-BE49-F238E27FC236}">
                <a16:creationId xmlns:a16="http://schemas.microsoft.com/office/drawing/2014/main" id="{C670A8C6-618B-4CF2-8FA0-D74E83FC1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6" name="Rectangle 34">
            <a:extLst>
              <a:ext uri="{FF2B5EF4-FFF2-40B4-BE49-F238E27FC236}">
                <a16:creationId xmlns:a16="http://schemas.microsoft.com/office/drawing/2014/main" id="{6C78763A-FBBD-431D-8924-F2EEB5ABD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6">
            <a:extLst>
              <a:ext uri="{FF2B5EF4-FFF2-40B4-BE49-F238E27FC236}">
                <a16:creationId xmlns:a16="http://schemas.microsoft.com/office/drawing/2014/main" id="{5FC8600E-A90D-4391-BD5F-72E3E293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38D12-9EDE-824F-8035-DE7C8425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475" y="808056"/>
            <a:ext cx="420336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Who are you calling lazy?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F3BC9-FBF6-B44B-94BB-3983FF89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C7057FE-DD7E-CC4C-B2EC-21167123EBC9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DD268-E73C-7948-B03B-F7D38BF59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2023 Darrell Long and Eugene Chou</a:t>
            </a:r>
          </a:p>
        </p:txBody>
      </p:sp>
      <p:pic>
        <p:nvPicPr>
          <p:cNvPr id="9" name="Content Placeholder 8" descr="A person lying on a couch&#10;&#10;Description automatically generated with medium confidence">
            <a:extLst>
              <a:ext uri="{FF2B5EF4-FFF2-40B4-BE49-F238E27FC236}">
                <a16:creationId xmlns:a16="http://schemas.microsoft.com/office/drawing/2014/main" id="{B2AEC590-D1C9-8B44-AC33-CDE549C316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83" r="34230"/>
          <a:stretch/>
        </p:blipFill>
        <p:spPr>
          <a:xfrm>
            <a:off x="1005401" y="227"/>
            <a:ext cx="4424045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8" name="Rectangle 38">
            <a:extLst>
              <a:ext uri="{FF2B5EF4-FFF2-40B4-BE49-F238E27FC236}">
                <a16:creationId xmlns:a16="http://schemas.microsoft.com/office/drawing/2014/main" id="{7BBAF736-8EC6-4E9E-8598-7E85BB62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86A4A40-9CF5-46FB-8F7E-2752FD09B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474" y="2052116"/>
            <a:ext cx="4203365" cy="3997828"/>
          </a:xfrm>
        </p:spPr>
        <p:txBody>
          <a:bodyPr>
            <a:normAutofit/>
          </a:bodyPr>
          <a:lstStyle/>
          <a:p>
            <a:r>
              <a:rPr lang="en-US" sz="1800" dirty="0"/>
              <a:t>Smart programmers reuse code, programs, components.</a:t>
            </a:r>
          </a:p>
          <a:p>
            <a:r>
              <a:rPr lang="en-US" sz="1800" dirty="0"/>
              <a:t>If I can use </a:t>
            </a:r>
            <a:r>
              <a:rPr lang="en-US" sz="1800" dirty="0">
                <a:latin typeface="Courier" pitchFamily="2" charset="0"/>
              </a:rPr>
              <a:t>sort</a:t>
            </a:r>
            <a:r>
              <a:rPr lang="en-US" sz="1800" dirty="0"/>
              <a:t> to sort a file, why should I rewrite it?</a:t>
            </a:r>
          </a:p>
          <a:p>
            <a:r>
              <a:rPr lang="en-US" sz="1800" dirty="0"/>
              <a:t>If I can use </a:t>
            </a:r>
            <a:r>
              <a:rPr lang="en-US" sz="1800" dirty="0">
                <a:latin typeface="Courier" pitchFamily="2" charset="0"/>
              </a:rPr>
              <a:t>sed</a:t>
            </a:r>
            <a:r>
              <a:rPr lang="en-US" sz="1800" dirty="0"/>
              <a:t> to make edits in a file, why should I write an editor?</a:t>
            </a:r>
          </a:p>
          <a:p>
            <a:r>
              <a:rPr lang="en-US" sz="1800" dirty="0"/>
              <a:t>If I can use </a:t>
            </a:r>
            <a:r>
              <a:rPr lang="en-US" sz="1800" dirty="0">
                <a:latin typeface="Courier" pitchFamily="2" charset="0"/>
              </a:rPr>
              <a:t>grep</a:t>
            </a:r>
            <a:r>
              <a:rPr lang="en-US" sz="1800" dirty="0"/>
              <a:t> to find all regular expressions in a file, …</a:t>
            </a:r>
          </a:p>
          <a:p>
            <a:r>
              <a:rPr lang="en-US" sz="1800" dirty="0"/>
              <a:t>If I can use </a:t>
            </a:r>
            <a:r>
              <a:rPr lang="en-US" sz="1800" dirty="0">
                <a:latin typeface="Courier" pitchFamily="2" charset="0"/>
              </a:rPr>
              <a:t>awk</a:t>
            </a:r>
            <a:r>
              <a:rPr lang="en-US" sz="1800" dirty="0"/>
              <a:t> to parse a file, …</a:t>
            </a:r>
          </a:p>
        </p:txBody>
      </p:sp>
      <p:sp>
        <p:nvSpPr>
          <p:cNvPr id="49" name="Rectangle 40">
            <a:extLst>
              <a:ext uri="{FF2B5EF4-FFF2-40B4-BE49-F238E27FC236}">
                <a16:creationId xmlns:a16="http://schemas.microsoft.com/office/drawing/2014/main" id="{1104E956-6F55-42E8-A02D-E4BF8D4B5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00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F2DCA-7970-1447-BEB5-1BB89930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Larger </a:t>
            </a:r>
            <a:r>
              <a:rPr lang="en-US" dirty="0">
                <a:latin typeface="Courier" pitchFamily="2" charset="0"/>
              </a:rPr>
              <a:t>awk</a:t>
            </a:r>
            <a:r>
              <a:rPr lang="en-US" dirty="0"/>
              <a:t>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AE4D-F565-2145-BD86-5E42E2C31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72" y="2052116"/>
            <a:ext cx="3633654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awk</a:t>
            </a:r>
            <a:r>
              <a:rPr lang="en-US" sz="1100"/>
              <a:t> is capable of much more than the simple text processing seen so far.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Can write full-fledged programs in </a:t>
            </a:r>
            <a:r>
              <a:rPr lang="en-US" sz="1100">
                <a:latin typeface="Courier" pitchFamily="2" charset="0"/>
              </a:rPr>
              <a:t>awk</a:t>
            </a:r>
            <a:r>
              <a:rPr lang="en-US" sz="1100"/>
              <a:t>.</a:t>
            </a:r>
          </a:p>
          <a:p>
            <a:pPr>
              <a:lnSpc>
                <a:spcPct val="110000"/>
              </a:lnSpc>
            </a:pPr>
            <a:r>
              <a:rPr lang="en-US" sz="1100"/>
              <a:t>Here’s a simple program that counts the number of workers that worked more than 10 hours and less than 10 hours: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Uses </a:t>
            </a:r>
            <a:r>
              <a:rPr lang="en-US" sz="1100">
                <a:latin typeface="Courier" pitchFamily="2" charset="0"/>
              </a:rPr>
              <a:t>BEGIN</a:t>
            </a:r>
            <a:r>
              <a:rPr lang="en-US" sz="1100"/>
              <a:t>, and </a:t>
            </a:r>
            <a:r>
              <a:rPr lang="en-US" sz="1100">
                <a:latin typeface="Courier" pitchFamily="2" charset="0"/>
              </a:rPr>
              <a:t>END</a:t>
            </a:r>
            <a:r>
              <a:rPr lang="en-US" sz="1100"/>
              <a:t>, as well as </a:t>
            </a:r>
            <a:r>
              <a:rPr lang="en-US" sz="1100">
                <a:latin typeface="Courier" pitchFamily="2" charset="0"/>
              </a:rPr>
              <a:t>if-else</a:t>
            </a:r>
            <a:r>
              <a:rPr lang="en-US" sz="1100"/>
              <a:t> conditions.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Also makes use of variables.</a:t>
            </a:r>
          </a:p>
          <a:p>
            <a:pPr lvl="2">
              <a:lnSpc>
                <a:spcPct val="110000"/>
              </a:lnSpc>
            </a:pPr>
            <a:r>
              <a:rPr lang="en-US" sz="1100"/>
              <a:t>User-created variables in </a:t>
            </a:r>
            <a:r>
              <a:rPr lang="en-US" sz="1100">
                <a:latin typeface="Courier" pitchFamily="2" charset="0"/>
              </a:rPr>
              <a:t>awk</a:t>
            </a:r>
            <a:r>
              <a:rPr lang="en-US" sz="1100"/>
              <a:t> aren’t declared.</a:t>
            </a:r>
          </a:p>
          <a:p>
            <a:pPr>
              <a:lnSpc>
                <a:spcPct val="110000"/>
              </a:lnSpc>
            </a:pPr>
            <a:r>
              <a:rPr lang="en-US" sz="1100"/>
              <a:t>Run as: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$ awk -f worker.awk wages.txt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20DB60-C6C3-9248-ABA4-68C489776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568" y="2478487"/>
            <a:ext cx="3674398" cy="311405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7CBC8-673F-A143-BC29-92A3D2763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DBA3-FB10-6D47-B970-3FDD6DA68E98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A6C59-A725-D54D-A6ED-4DFA1C389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763212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A4DE4-8625-C24D-AC5B-F4E27FC0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Another </a:t>
            </a:r>
            <a:r>
              <a:rPr lang="en-US" dirty="0">
                <a:latin typeface="Courier" pitchFamily="2" charset="0"/>
              </a:rPr>
              <a:t>awk</a:t>
            </a:r>
            <a:r>
              <a:rPr lang="en-US" dirty="0"/>
              <a:t> example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256BAD-F077-8443-A416-26CA8F8477D2}"/>
              </a:ext>
            </a:extLst>
          </p:cNvPr>
          <p:cNvSpPr txBox="1">
            <a:spLocks/>
          </p:cNvSpPr>
          <p:nvPr/>
        </p:nvSpPr>
        <p:spPr>
          <a:xfrm>
            <a:off x="2136672" y="2052116"/>
            <a:ext cx="3633654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>
                <a:solidFill>
                  <a:schemeClr val="tx1"/>
                </a:solidFill>
              </a:rPr>
              <a:t>Another sample awk program to find and print out the longest line in some input.</a:t>
            </a:r>
          </a:p>
          <a:p>
            <a:pPr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>
                <a:solidFill>
                  <a:schemeClr val="tx1"/>
                </a:solidFill>
              </a:rPr>
              <a:t>Makes use of:</a:t>
            </a:r>
          </a:p>
          <a:p>
            <a:pPr lvl="1"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b="1">
                <a:solidFill>
                  <a:schemeClr val="tx1"/>
                </a:solidFill>
              </a:rPr>
              <a:t>Arrays</a:t>
            </a:r>
          </a:p>
          <a:p>
            <a:pPr lvl="1"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b="1">
                <a:solidFill>
                  <a:schemeClr val="tx1"/>
                </a:solidFill>
              </a:rPr>
              <a:t>Built-in functions</a:t>
            </a:r>
            <a:r>
              <a:rPr lang="en-US" sz="1500">
                <a:solidFill>
                  <a:schemeClr val="tx1"/>
                </a:solidFill>
              </a:rPr>
              <a:t>:</a:t>
            </a:r>
          </a:p>
          <a:p>
            <a:pPr lvl="2"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>
                <a:solidFill>
                  <a:schemeClr val="tx1"/>
                </a:solidFill>
              </a:rPr>
              <a:t>length(x): calculates length in characters of x.</a:t>
            </a:r>
          </a:p>
          <a:p>
            <a:pPr lvl="1"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b="1">
                <a:solidFill>
                  <a:schemeClr val="tx1"/>
                </a:solidFill>
              </a:rPr>
              <a:t>Built-in variables</a:t>
            </a:r>
            <a:r>
              <a:rPr lang="en-US" sz="1500">
                <a:solidFill>
                  <a:schemeClr val="tx1"/>
                </a:solidFill>
              </a:rPr>
              <a:t>:</a:t>
            </a:r>
          </a:p>
          <a:p>
            <a:pPr lvl="2"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>
                <a:solidFill>
                  <a:schemeClr val="tx1"/>
                </a:solidFill>
              </a:rPr>
              <a:t>NR: holds the number of lines currently read.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F4420A-7743-D84A-B144-F9ABE4591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577568" y="2579533"/>
            <a:ext cx="3674398" cy="291195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B00B7-1876-B94A-AB4F-3CFE38F2B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1D58-E0AA-3248-A920-DA9D0574B467}" type="datetime1">
              <a:rPr lang="en-US" smtClean="0"/>
              <a:t>3/10/23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3A46A-D84B-7644-BD3D-A0A6C1913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110589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0AA11-DE96-364E-B0CD-8866C8BA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One last </a:t>
            </a:r>
            <a:r>
              <a:rPr lang="en-US" dirty="0">
                <a:latin typeface="Courier" pitchFamily="2" charset="0"/>
              </a:rPr>
              <a:t>awk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72012-27E1-FF4C-9A7C-E39506E95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72" y="2052116"/>
            <a:ext cx="3633654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Sorts input lines by increasing length.</a:t>
            </a:r>
          </a:p>
          <a:p>
            <a:pPr>
              <a:lnSpc>
                <a:spcPct val="110000"/>
              </a:lnSpc>
            </a:pPr>
            <a:r>
              <a:rPr lang="en-US" sz="1500"/>
              <a:t>Makes use of</a:t>
            </a:r>
          </a:p>
          <a:p>
            <a:pPr lvl="1">
              <a:lnSpc>
                <a:spcPct val="110000"/>
              </a:lnSpc>
            </a:pPr>
            <a:r>
              <a:rPr lang="en-US" sz="1500" b="1"/>
              <a:t>Arrays</a:t>
            </a:r>
          </a:p>
          <a:p>
            <a:pPr lvl="1">
              <a:lnSpc>
                <a:spcPct val="110000"/>
              </a:lnSpc>
            </a:pPr>
            <a:r>
              <a:rPr lang="en-US" sz="1500" b="1"/>
              <a:t>Functions</a:t>
            </a:r>
          </a:p>
          <a:p>
            <a:pPr lvl="2">
              <a:lnSpc>
                <a:spcPct val="110000"/>
              </a:lnSpc>
            </a:pPr>
            <a:r>
              <a:rPr lang="en-US" sz="1500"/>
              <a:t>Can accept parameters</a:t>
            </a:r>
          </a:p>
          <a:p>
            <a:pPr lvl="2">
              <a:lnSpc>
                <a:spcPct val="110000"/>
              </a:lnSpc>
            </a:pPr>
            <a:r>
              <a:rPr lang="en-US" sz="1500"/>
              <a:t>Can return values</a:t>
            </a:r>
          </a:p>
          <a:p>
            <a:pPr lvl="1">
              <a:lnSpc>
                <a:spcPct val="110000"/>
              </a:lnSpc>
            </a:pPr>
            <a:r>
              <a:rPr lang="en-US" sz="1500" b="1"/>
              <a:t>Loops</a:t>
            </a:r>
            <a:r>
              <a:rPr lang="en-US" sz="1500"/>
              <a:t> (</a:t>
            </a:r>
            <a:r>
              <a:rPr lang="en-US" sz="1500">
                <a:latin typeface="Courier" pitchFamily="2" charset="0"/>
              </a:rPr>
              <a:t>while</a:t>
            </a:r>
            <a:r>
              <a:rPr lang="en-US" sz="1500"/>
              <a:t>/</a:t>
            </a:r>
            <a:r>
              <a:rPr lang="en-US" sz="1500">
                <a:latin typeface="Courier" pitchFamily="2" charset="0"/>
              </a:rPr>
              <a:t>for</a:t>
            </a:r>
            <a:r>
              <a:rPr lang="en-US" sz="1500"/>
              <a:t>)</a:t>
            </a:r>
          </a:p>
          <a:p>
            <a:pPr lvl="2">
              <a:lnSpc>
                <a:spcPct val="110000"/>
              </a:lnSpc>
            </a:pPr>
            <a:r>
              <a:rPr lang="en-US" sz="1500"/>
              <a:t>Syntax of loops matches </a:t>
            </a:r>
            <a:r>
              <a:rPr lang="en-US" sz="1500" b="1"/>
              <a:t>C</a:t>
            </a:r>
            <a:r>
              <a:rPr lang="en-US" sz="1500"/>
              <a:t>-style loops.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B633A-A397-4D41-9887-589F32C55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577" y="1782501"/>
            <a:ext cx="4987430" cy="391513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C5AEB-D756-9E4E-9BD3-07FF8A781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6D89-E91F-F54C-A469-EEB1443DC1F2}" type="datetime1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833AB-C43F-B04A-B2A3-693A6519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4226368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FB92B-1D0F-0146-81EB-8EF2963E0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Useful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474C2-7D95-ED49-933E-0C8B9254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en-US" sz="1600">
                <a:latin typeface="Courier" pitchFamily="2" charset="0"/>
              </a:rPr>
              <a:t>diff</a:t>
            </a:r>
            <a:r>
              <a:rPr lang="en-US" sz="1600"/>
              <a:t> – compare files line by line</a:t>
            </a:r>
          </a:p>
          <a:p>
            <a:r>
              <a:rPr lang="en-US" sz="1600">
                <a:latin typeface="Courier" pitchFamily="2" charset="0"/>
              </a:rPr>
              <a:t>tee</a:t>
            </a:r>
            <a:r>
              <a:rPr lang="en-US" sz="1600"/>
              <a:t> – copies </a:t>
            </a:r>
            <a:r>
              <a:rPr lang="en-US" sz="1600">
                <a:latin typeface="Courier" pitchFamily="2" charset="0"/>
              </a:rPr>
              <a:t>stdin</a:t>
            </a:r>
            <a:r>
              <a:rPr lang="en-US" sz="1600"/>
              <a:t> to </a:t>
            </a:r>
            <a:r>
              <a:rPr lang="en-US" sz="1600">
                <a:latin typeface="Courier" pitchFamily="2" charset="0"/>
              </a:rPr>
              <a:t>stdout</a:t>
            </a:r>
            <a:r>
              <a:rPr lang="en-US" sz="1600"/>
              <a:t>, copying the read contents to 0 or more files</a:t>
            </a:r>
          </a:p>
          <a:p>
            <a:r>
              <a:rPr lang="en-US" sz="1600">
                <a:latin typeface="Courier" pitchFamily="2" charset="0"/>
              </a:rPr>
              <a:t>sort</a:t>
            </a:r>
            <a:r>
              <a:rPr lang="en-US" sz="1600"/>
              <a:t> – sort or merge lines of files</a:t>
            </a:r>
          </a:p>
          <a:p>
            <a:r>
              <a:rPr lang="en-US" sz="1600">
                <a:latin typeface="Courier" pitchFamily="2" charset="0"/>
              </a:rPr>
              <a:t>uniq</a:t>
            </a:r>
            <a:r>
              <a:rPr lang="en-US" sz="1600"/>
              <a:t> – report or filter out duplicate lines in a file</a:t>
            </a:r>
          </a:p>
          <a:p>
            <a:r>
              <a:rPr lang="en-US" sz="1600">
                <a:latin typeface="Courier" pitchFamily="2" charset="0"/>
              </a:rPr>
              <a:t>wc</a:t>
            </a:r>
            <a:r>
              <a:rPr lang="en-US" sz="1600"/>
              <a:t> – report word, line, character, and/or byte count</a:t>
            </a:r>
          </a:p>
          <a:p>
            <a:r>
              <a:rPr lang="en-US" sz="1600">
                <a:latin typeface="Courier" pitchFamily="2" charset="0"/>
              </a:rPr>
              <a:t>mv</a:t>
            </a:r>
            <a:r>
              <a:rPr lang="en-US" sz="1600"/>
              <a:t> – move (or renames) a file</a:t>
            </a:r>
          </a:p>
          <a:p>
            <a:r>
              <a:rPr lang="en-US" sz="1600">
                <a:latin typeface="Courier" pitchFamily="2" charset="0"/>
              </a:rPr>
              <a:t>cp</a:t>
            </a:r>
            <a:r>
              <a:rPr lang="en-US" sz="1600"/>
              <a:t> – copy a file</a:t>
            </a:r>
          </a:p>
          <a:p>
            <a:r>
              <a:rPr lang="en-US" sz="1600">
                <a:latin typeface="Courier" pitchFamily="2" charset="0"/>
              </a:rPr>
              <a:t>rm</a:t>
            </a:r>
            <a:r>
              <a:rPr lang="en-US" sz="1600"/>
              <a:t> – remove a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FFF70-B54A-184B-BDA3-F7E9D1CDF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BC78-AC10-4D45-86FE-91B9BF0E571F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8BFF3-1EAF-6341-882F-CBD84BF5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83521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82A2E2-8B19-412E-9EC6-60E3DF7A1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8EF817-0845-42B8-A34E-5589C4ED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15605B-D894-430C-BB11-D9C272D16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6AD806A-476E-4D10-AD2B-51FC72C42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912B1-E5AD-4F29-A319-087347CD7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6D9FC5-BFFA-4906-83D7-2A909F6E3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E1F9F-FB87-DE4A-BBA8-1523425C9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From </a:t>
            </a:r>
            <a:r>
              <a:rPr lang="en-US" dirty="0" err="1">
                <a:latin typeface="Courier" pitchFamily="2" charset="0"/>
              </a:rPr>
              <a:t>sh</a:t>
            </a:r>
            <a:r>
              <a:rPr lang="en-US" dirty="0"/>
              <a:t> to </a:t>
            </a:r>
            <a:r>
              <a:rPr lang="en-US" dirty="0" err="1">
                <a:latin typeface="Courier" pitchFamily="2" charset="0"/>
              </a:rPr>
              <a:t>zsh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A7D85-6CF7-CE48-8044-3F307A9D60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6F1F996-AE8F-B245-989F-75F7346DBB33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BA744-2326-F845-A034-ACB0495E6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2023 Darrell Long and Eugene Chou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B549F-8760-9241-AF9E-D46E4D41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317493" cy="3997828"/>
          </a:xfrm>
        </p:spPr>
        <p:txBody>
          <a:bodyPr>
            <a:normAutofit/>
          </a:bodyPr>
          <a:lstStyle/>
          <a:p>
            <a:r>
              <a:rPr lang="en-US" sz="1800" dirty="0" err="1">
                <a:latin typeface="Courier" pitchFamily="2" charset="0"/>
              </a:rPr>
              <a:t>sh</a:t>
            </a:r>
            <a:r>
              <a:rPr lang="en-US" sz="1800" dirty="0"/>
              <a:t> was the original </a:t>
            </a:r>
            <a:r>
              <a:rPr lang="en-US" sz="1800" cap="small" dirty="0"/>
              <a:t>Unix</a:t>
            </a:r>
            <a:r>
              <a:rPr lang="en-US" sz="1800" dirty="0"/>
              <a:t> shell:</a:t>
            </a:r>
          </a:p>
          <a:p>
            <a:pPr lvl="1"/>
            <a:r>
              <a:rPr lang="en-US" dirty="0"/>
              <a:t>Called the </a:t>
            </a:r>
            <a:r>
              <a:rPr lang="en-US" dirty="0" err="1"/>
              <a:t>Bourne</a:t>
            </a:r>
            <a:r>
              <a:rPr lang="en-US" dirty="0"/>
              <a:t> shell, after Stephen </a:t>
            </a:r>
            <a:r>
              <a:rPr lang="en-US" dirty="0" err="1"/>
              <a:t>Bourne</a:t>
            </a:r>
            <a:endParaRPr lang="en-US" dirty="0"/>
          </a:p>
          <a:p>
            <a:r>
              <a:rPr lang="en-US" dirty="0"/>
              <a:t>There are many shells</a:t>
            </a:r>
          </a:p>
          <a:p>
            <a:pPr lvl="1"/>
            <a:r>
              <a:rPr lang="en-US" dirty="0" err="1">
                <a:latin typeface="Courier" pitchFamily="2" charset="0"/>
              </a:rPr>
              <a:t>csh</a:t>
            </a:r>
            <a:r>
              <a:rPr lang="en-US" dirty="0"/>
              <a:t>, </a:t>
            </a:r>
            <a:r>
              <a:rPr lang="en-US" dirty="0" err="1">
                <a:latin typeface="Courier" pitchFamily="2" charset="0"/>
              </a:rPr>
              <a:t>tcsh</a:t>
            </a:r>
            <a:r>
              <a:rPr lang="en-US" dirty="0"/>
              <a:t>, </a:t>
            </a:r>
            <a:r>
              <a:rPr lang="en-US" dirty="0">
                <a:latin typeface="Courier" pitchFamily="2" charset="0"/>
              </a:rPr>
              <a:t>bash</a:t>
            </a:r>
            <a:r>
              <a:rPr lang="en-US" dirty="0"/>
              <a:t>, </a:t>
            </a:r>
            <a:r>
              <a:rPr lang="en-US" dirty="0" err="1">
                <a:latin typeface="Courier" pitchFamily="2" charset="0"/>
              </a:rPr>
              <a:t>zsh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You can write your own!</a:t>
            </a:r>
          </a:p>
        </p:txBody>
      </p:sp>
      <p:pic>
        <p:nvPicPr>
          <p:cNvPr id="7" name="Picture 6" descr="A picture containing person, person, wearing, posing&#10;&#10;Description automatically generated">
            <a:extLst>
              <a:ext uri="{FF2B5EF4-FFF2-40B4-BE49-F238E27FC236}">
                <a16:creationId xmlns:a16="http://schemas.microsoft.com/office/drawing/2014/main" id="{67BAB028-31BD-304C-B02A-5B3D091A53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77" r="-2" b="1025"/>
          <a:stretch/>
        </p:blipFill>
        <p:spPr>
          <a:xfrm>
            <a:off x="6094766" y="647190"/>
            <a:ext cx="4651619" cy="556428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C4A213B-D571-44C2-AA33-31D7F4751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76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69345-9809-F941-AA15-C0B771A76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BASH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E4878-122B-A44E-A2FB-92A3DCE1F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en-US" sz="1600"/>
              <a:t>The </a:t>
            </a:r>
            <a:r>
              <a:rPr lang="en-US" sz="1600" b="1"/>
              <a:t>B</a:t>
            </a:r>
            <a:r>
              <a:rPr lang="en-US" sz="1600"/>
              <a:t>ourne </a:t>
            </a:r>
            <a:r>
              <a:rPr lang="en-US" sz="1600" b="1"/>
              <a:t>A</a:t>
            </a:r>
            <a:r>
              <a:rPr lang="en-US" sz="1600"/>
              <a:t>gain </a:t>
            </a:r>
            <a:r>
              <a:rPr lang="en-US" sz="1600" b="1"/>
              <a:t>Sh</a:t>
            </a:r>
            <a:r>
              <a:rPr lang="en-US" sz="1600"/>
              <a:t>ell</a:t>
            </a:r>
          </a:p>
          <a:p>
            <a:pPr lvl="1"/>
            <a:r>
              <a:rPr lang="en-US" sz="1600"/>
              <a:t>Written by Brian Fox as a replacement for the Bourne shell.</a:t>
            </a:r>
          </a:p>
          <a:p>
            <a:r>
              <a:rPr lang="en-US" sz="1600"/>
              <a:t>Shells:</a:t>
            </a:r>
          </a:p>
          <a:p>
            <a:pPr lvl="1"/>
            <a:r>
              <a:rPr lang="en-US" sz="1600"/>
              <a:t>Act as </a:t>
            </a:r>
            <a:r>
              <a:rPr lang="en-US" sz="1600" i="1"/>
              <a:t>command interpreters.</a:t>
            </a:r>
          </a:p>
          <a:p>
            <a:pPr lvl="1"/>
            <a:r>
              <a:rPr lang="en-US" sz="1600"/>
              <a:t>Allows users to give commands to the OS either… </a:t>
            </a:r>
          </a:p>
          <a:p>
            <a:pPr lvl="2"/>
            <a:r>
              <a:rPr lang="en-US" dirty="0"/>
              <a:t>Interactively: as a prompt or command line (typically indicated with a </a:t>
            </a:r>
            <a:r>
              <a:rPr lang="en-US" dirty="0">
                <a:latin typeface="Courier" pitchFamily="2" charset="0"/>
              </a:rPr>
              <a:t>$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Batched: as a </a:t>
            </a:r>
            <a:r>
              <a:rPr lang="en-US" i="1" dirty="0"/>
              <a:t>script </a:t>
            </a:r>
            <a:r>
              <a:rPr lang="en-US" dirty="0"/>
              <a:t>(a file containing a sequence of commands)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96834-6B36-404C-B716-B398FD3A5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D707-22E2-B44E-9A9A-39A87A3D5ADB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F18F0-D283-EE4F-90CA-8F8B90673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842490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1D4B9-4BBB-EA44-8FB2-EE99B290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78E52-B54C-EF4E-B2EA-4FF3D8863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en-US" sz="1500"/>
              <a:t>Bash reads some input (usually a terminal or a file) line-by-line.</a:t>
            </a:r>
          </a:p>
          <a:p>
            <a:pPr lvl="1"/>
            <a:r>
              <a:rPr lang="en-US" sz="1500"/>
              <a:t>Each line is treated as an entire </a:t>
            </a:r>
            <a:r>
              <a:rPr lang="en-US" sz="1500" i="1"/>
              <a:t>command</a:t>
            </a:r>
            <a:r>
              <a:rPr lang="en-US" sz="1500"/>
              <a:t>.</a:t>
            </a:r>
          </a:p>
          <a:p>
            <a:pPr lvl="1"/>
            <a:r>
              <a:rPr lang="en-US" sz="1500"/>
              <a:t>Each line is split into different tokens, or </a:t>
            </a:r>
            <a:r>
              <a:rPr lang="en-US" sz="1500" i="1"/>
              <a:t>words</a:t>
            </a:r>
            <a:r>
              <a:rPr lang="en-US" sz="1500"/>
              <a:t>, by whitespace.</a:t>
            </a:r>
          </a:p>
          <a:p>
            <a:pPr lvl="1"/>
            <a:r>
              <a:rPr lang="en-US" sz="1500"/>
              <a:t>The first word on a line is the </a:t>
            </a:r>
            <a:r>
              <a:rPr lang="en-US" sz="1500" i="1"/>
              <a:t>command</a:t>
            </a:r>
            <a:r>
              <a:rPr lang="en-US" sz="1500"/>
              <a:t> to execute, with the following words the </a:t>
            </a:r>
            <a:r>
              <a:rPr lang="en-US" sz="1500" i="1"/>
              <a:t>arguments </a:t>
            </a:r>
            <a:r>
              <a:rPr lang="en-US" sz="1500"/>
              <a:t>for the command.</a:t>
            </a:r>
          </a:p>
          <a:p>
            <a:r>
              <a:rPr lang="en-US" sz="1500"/>
              <a:t>Example: </a:t>
            </a:r>
          </a:p>
          <a:p>
            <a:pPr lvl="1"/>
            <a:r>
              <a:rPr lang="en-US" sz="1500">
                <a:latin typeface="Courier" pitchFamily="2" charset="0"/>
              </a:rPr>
              <a:t>$ ls -a</a:t>
            </a:r>
          </a:p>
          <a:p>
            <a:pPr lvl="2"/>
            <a:r>
              <a:rPr lang="en-US" sz="1500">
                <a:latin typeface="Courier" pitchFamily="2" charset="0"/>
              </a:rPr>
              <a:t>ls</a:t>
            </a:r>
            <a:r>
              <a:rPr lang="en-US" sz="1500"/>
              <a:t> is the command to list files.</a:t>
            </a:r>
          </a:p>
          <a:p>
            <a:pPr lvl="2"/>
            <a:r>
              <a:rPr lang="en-US" sz="1500">
                <a:latin typeface="Courier" pitchFamily="2" charset="0"/>
              </a:rPr>
              <a:t>-a</a:t>
            </a:r>
            <a:r>
              <a:rPr lang="en-US" sz="1500"/>
              <a:t> is an argument to </a:t>
            </a:r>
            <a:r>
              <a:rPr lang="en-US" sz="1500">
                <a:latin typeface="Courier" pitchFamily="2" charset="0"/>
              </a:rPr>
              <a:t>ls</a:t>
            </a:r>
            <a:r>
              <a:rPr lang="en-US" sz="1500"/>
              <a:t> that tell it to list files prefixed with a </a:t>
            </a:r>
            <a:r>
              <a:rPr lang="en-US" sz="1500">
                <a:latin typeface="Courier" pitchFamily="2" charset="0"/>
              </a:rPr>
              <a:t>.</a:t>
            </a:r>
            <a:r>
              <a:rPr lang="en-US" sz="1500"/>
              <a:t> (dot).</a:t>
            </a:r>
            <a:endParaRPr lang="en-US" sz="1500">
              <a:latin typeface="Courier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2F1C7-7C35-F740-A417-F335D89E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ED6D9-B5A7-4A49-997A-00500477A247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4CFE8-DD9E-F147-AAED-FB91873F6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31277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CD49-9858-CE4A-A1F0-C2D58189D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Types of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923D6-1B0C-8F47-916C-D73379672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8" y="1775204"/>
            <a:ext cx="7984641" cy="4564636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/>
              <a:t>Aliases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Only used in interactive shells.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Aliases are replaced with what they are aliasing before a command is executed</a:t>
            </a:r>
          </a:p>
          <a:p>
            <a:pPr lvl="2">
              <a:lnSpc>
                <a:spcPct val="100000"/>
              </a:lnSpc>
            </a:pPr>
            <a:r>
              <a:rPr lang="en-US" sz="1400" dirty="0"/>
              <a:t>e.g. if </a:t>
            </a:r>
            <a:r>
              <a:rPr lang="en-US" sz="1400" dirty="0" err="1">
                <a:latin typeface="Courier" pitchFamily="2" charset="0"/>
              </a:rPr>
              <a:t>ll</a:t>
            </a:r>
            <a:r>
              <a:rPr lang="en-US" sz="1400" dirty="0"/>
              <a:t> is an alias for </a:t>
            </a:r>
            <a:r>
              <a:rPr lang="en-US" sz="1400" dirty="0">
                <a:latin typeface="Courier" pitchFamily="2" charset="0"/>
              </a:rPr>
              <a:t>ls -l</a:t>
            </a:r>
            <a:r>
              <a:rPr lang="en-US" sz="1400" dirty="0"/>
              <a:t>, then </a:t>
            </a:r>
            <a:r>
              <a:rPr lang="en-US" sz="1400" dirty="0" err="1">
                <a:latin typeface="Courier" pitchFamily="2" charset="0"/>
              </a:rPr>
              <a:t>ll</a:t>
            </a:r>
            <a:r>
              <a:rPr lang="en-US" sz="1400" dirty="0"/>
              <a:t> is replaced with </a:t>
            </a:r>
            <a:r>
              <a:rPr lang="en-US" sz="1400" dirty="0">
                <a:latin typeface="Courier" pitchFamily="2" charset="0"/>
              </a:rPr>
              <a:t>ls -l</a:t>
            </a:r>
            <a:r>
              <a:rPr lang="en-US" sz="1400" dirty="0"/>
              <a:t> before being executed interactively.</a:t>
            </a:r>
          </a:p>
          <a:p>
            <a:pPr>
              <a:lnSpc>
                <a:spcPct val="100000"/>
              </a:lnSpc>
            </a:pPr>
            <a:r>
              <a:rPr lang="en-US" sz="1400" b="1" dirty="0" err="1"/>
              <a:t>Builtins</a:t>
            </a:r>
            <a:endParaRPr lang="en-US" sz="1400" b="1" dirty="0"/>
          </a:p>
          <a:p>
            <a:pPr lvl="1">
              <a:lnSpc>
                <a:spcPct val="100000"/>
              </a:lnSpc>
            </a:pPr>
            <a:r>
              <a:rPr lang="en-US" sz="1400" dirty="0"/>
              <a:t>Bash-provided commands, such as </a:t>
            </a:r>
            <a:r>
              <a:rPr lang="en-US" sz="1400" dirty="0" err="1">
                <a:latin typeface="Courier" pitchFamily="2" charset="0"/>
              </a:rPr>
              <a:t>printf</a:t>
            </a:r>
            <a:r>
              <a:rPr lang="en-US" sz="1400" dirty="0"/>
              <a:t>, </a:t>
            </a:r>
            <a:r>
              <a:rPr lang="en-US" sz="1400" dirty="0">
                <a:latin typeface="Courier" pitchFamily="2" charset="0"/>
              </a:rPr>
              <a:t>echo</a:t>
            </a:r>
            <a:r>
              <a:rPr lang="en-US" sz="1400" dirty="0"/>
              <a:t>, and </a:t>
            </a:r>
            <a:r>
              <a:rPr lang="en-US" sz="1400" dirty="0">
                <a:latin typeface="Courier" pitchFamily="2" charset="0"/>
              </a:rPr>
              <a:t>cd</a:t>
            </a:r>
            <a:r>
              <a:rPr lang="en-US" sz="14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Functions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A sequence of commands that perform some task.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Bash functions can accept arguments.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Executables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Executable programs are specified and executed by file path.</a:t>
            </a:r>
          </a:p>
          <a:p>
            <a:pPr lvl="2">
              <a:lnSpc>
                <a:spcPct val="100000"/>
              </a:lnSpc>
            </a:pPr>
            <a:r>
              <a:rPr lang="en-US" sz="1400" dirty="0"/>
              <a:t>Or just by their respective names if the directory they’re contained in are in the </a:t>
            </a:r>
            <a:r>
              <a:rPr lang="en-US" sz="1400" dirty="0">
                <a:latin typeface="Courier" pitchFamily="2" charset="0"/>
              </a:rPr>
              <a:t>$PATH</a:t>
            </a:r>
            <a:r>
              <a:rPr lang="en-US" sz="1400" dirty="0"/>
              <a:t> environment variable (more on this soon).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A6060-B27F-FF42-A9BD-4F57B3CE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E108-09D8-8C49-BEDA-1EB223052AB2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920C5-6C36-924A-9174-3687C5263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259269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20442C-F1A4-1B4D-BAA5-26D24189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latin typeface="Courier" pitchFamily="2" charset="0"/>
              </a:rPr>
              <a:t>$PATH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E4330-F98F-7C45-8204-211F2A30E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/>
              <a:t>A colon-delimited list of directory names.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These directories indicate where executable programs are located.</a:t>
            </a:r>
          </a:p>
          <a:p>
            <a:pPr>
              <a:lnSpc>
                <a:spcPct val="110000"/>
              </a:lnSpc>
            </a:pPr>
            <a:r>
              <a:rPr lang="en-US" sz="1400"/>
              <a:t>Directories typically included in </a:t>
            </a:r>
            <a:r>
              <a:rPr lang="en-US" sz="1400">
                <a:latin typeface="Courier" pitchFamily="2" charset="0"/>
              </a:rPr>
              <a:t>$PATH</a:t>
            </a:r>
            <a:r>
              <a:rPr lang="en-US" sz="140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/bin </a:t>
            </a:r>
            <a:r>
              <a:rPr lang="en-US" sz="1400"/>
              <a:t>– For commands required by system for repairs and booting.</a:t>
            </a:r>
            <a:endParaRPr lang="en-US" sz="1400">
              <a:latin typeface="Courier" pitchFamily="2" charset="0"/>
            </a:endParaRPr>
          </a:p>
          <a:p>
            <a:pPr lvl="1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/usr/bin </a:t>
            </a:r>
            <a:r>
              <a:rPr lang="en-US" sz="1400"/>
              <a:t>– Primary directory of executables on the system.</a:t>
            </a:r>
            <a:endParaRPr lang="en-US" sz="1400">
              <a:latin typeface="Courier" pitchFamily="2" charset="0"/>
            </a:endParaRPr>
          </a:p>
          <a:p>
            <a:pPr>
              <a:lnSpc>
                <a:spcPct val="110000"/>
              </a:lnSpc>
            </a:pPr>
            <a:r>
              <a:rPr lang="en-US" sz="1400"/>
              <a:t>The current directory </a:t>
            </a:r>
            <a:r>
              <a:rPr lang="en-US" sz="1400">
                <a:latin typeface="Courier" pitchFamily="2" charset="0"/>
              </a:rPr>
              <a:t>.</a:t>
            </a:r>
            <a:r>
              <a:rPr lang="en-US" sz="1400"/>
              <a:t> should </a:t>
            </a:r>
            <a:r>
              <a:rPr lang="en-US" sz="1400" b="1"/>
              <a:t>not</a:t>
            </a:r>
            <a:r>
              <a:rPr lang="en-US" sz="1400"/>
              <a:t> be included in your </a:t>
            </a:r>
            <a:r>
              <a:rPr lang="en-US" sz="1400">
                <a:latin typeface="Courier" pitchFamily="2" charset="0"/>
              </a:rPr>
              <a:t>$PATH</a:t>
            </a:r>
            <a:r>
              <a:rPr lang="en-US" sz="1400"/>
              <a:t> for security.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Which is why executing your own programs typically requires a relative path.</a:t>
            </a:r>
          </a:p>
          <a:p>
            <a:pPr lvl="2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$ ./hello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4D10F-EC8D-F744-B8CB-FDEDCE08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A5EEF-54A9-414F-B66A-9E4D030DB25D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D12E2-D075-8D46-A211-A7ADA665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E9163-1CCD-4907-F787-20501BACC271}"/>
              </a:ext>
            </a:extLst>
          </p:cNvPr>
          <p:cNvSpPr txBox="1"/>
          <p:nvPr/>
        </p:nvSpPr>
        <p:spPr>
          <a:xfrm>
            <a:off x="8468139" y="606287"/>
            <a:ext cx="3051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Never put</a:t>
            </a:r>
            <a:br>
              <a:rPr lang="en-US" sz="3200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r>
              <a:rPr lang="en-US" sz="3200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☛ . ☚</a:t>
            </a:r>
            <a:br>
              <a:rPr lang="en-US" sz="3200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r>
              <a:rPr lang="en-US" sz="3200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in your path!</a:t>
            </a:r>
          </a:p>
        </p:txBody>
      </p:sp>
    </p:spTree>
    <p:extLst>
      <p:ext uri="{BB962C8B-B14F-4D97-AF65-F5344CB8AC3E}">
        <p14:creationId xmlns:p14="http://schemas.microsoft.com/office/powerpoint/2010/main" val="2017043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384B2C-D83C-48C4-9FE2-0152FEAC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D2FE0B-1D1F-4433-BE67-459AD045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871E05-8AE2-4B65-BBAB-03AB6AB2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8A0541-D60C-48FD-B22E-B3057F4A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975E7A-D475-4711-8E1B-57C3AA07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07FF63-F6C7-4F68-8B20-E8208634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706FE-F98B-1B48-A8B7-05C8031E2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Writing a script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4765C-56DD-7641-8C06-856927F3F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200"/>
              <a:t>A script is a sequence of commands in a file (usually made executable).</a:t>
            </a:r>
          </a:p>
          <a:p>
            <a:pPr>
              <a:lnSpc>
                <a:spcPct val="110000"/>
              </a:lnSpc>
            </a:pPr>
            <a:r>
              <a:rPr lang="en-US" sz="1200"/>
              <a:t>The first line of a Bash script should be the </a:t>
            </a:r>
            <a:r>
              <a:rPr lang="en-US" sz="1200" i="1"/>
              <a:t>interpreter directive</a:t>
            </a:r>
            <a:r>
              <a:rPr lang="en-US" sz="1200"/>
              <a:t>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Also referred to as a </a:t>
            </a:r>
            <a:r>
              <a:rPr lang="en-US" sz="1200" i="1"/>
              <a:t>hashbang</a:t>
            </a:r>
            <a:r>
              <a:rPr lang="en-US" sz="1200"/>
              <a:t> or a </a:t>
            </a:r>
            <a:r>
              <a:rPr lang="en-US" sz="1200" i="1"/>
              <a:t>shebang</a:t>
            </a:r>
            <a:r>
              <a:rPr lang="en-US" sz="1200"/>
              <a:t>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Indicates which interpreter to interpret the script with.</a:t>
            </a:r>
          </a:p>
          <a:p>
            <a:pPr lvl="1">
              <a:lnSpc>
                <a:spcPct val="110000"/>
              </a:lnSpc>
            </a:pPr>
            <a:r>
              <a:rPr lang="en-US" sz="1200">
                <a:latin typeface="Courier" pitchFamily="2" charset="0"/>
              </a:rPr>
              <a:t>#!/bin/bash </a:t>
            </a:r>
            <a:r>
              <a:rPr lang="en-US" sz="1200"/>
              <a:t>– Interpret script using </a:t>
            </a:r>
            <a:r>
              <a:rPr lang="en-US" sz="1200">
                <a:latin typeface="Courier" pitchFamily="2" charset="0"/>
              </a:rPr>
              <a:t>/bin/bash</a:t>
            </a:r>
            <a:r>
              <a:rPr lang="en-US" sz="1200"/>
              <a:t>.</a:t>
            </a:r>
          </a:p>
          <a:p>
            <a:pPr>
              <a:lnSpc>
                <a:spcPct val="110000"/>
              </a:lnSpc>
            </a:pPr>
            <a:endParaRPr lang="en-US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2D6B2-5A35-B749-BA25-1DC3FBD8F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992" y="2938123"/>
            <a:ext cx="4818974" cy="2194780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956270-A498-477A-B5CA-11E37947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70CC8-33E1-8042-929B-2E76AB0AD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CCB86-09BA-1A41-B5C3-FAC5623B648C}" type="datetime1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EB2F5-EBC7-1147-B1DE-D6C0574D8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5865621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{535BD08B-1FAA-9647-B1A6-EA1EE45C4C29}tf16401378</Template>
  <TotalTime>3798</TotalTime>
  <Words>2511</Words>
  <Application>Microsoft Macintosh PowerPoint</Application>
  <PresentationFormat>Widescreen</PresentationFormat>
  <Paragraphs>337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Apple Chancery</vt:lpstr>
      <vt:lpstr>Apple Chancery</vt:lpstr>
      <vt:lpstr>Arial</vt:lpstr>
      <vt:lpstr>Calibri</vt:lpstr>
      <vt:lpstr>Cambria Math</vt:lpstr>
      <vt:lpstr>Corsiva Hebrew</vt:lpstr>
      <vt:lpstr>Courier</vt:lpstr>
      <vt:lpstr>MS Shell Dlg 2</vt:lpstr>
      <vt:lpstr>Wingdings</vt:lpstr>
      <vt:lpstr>Wingdings 3</vt:lpstr>
      <vt:lpstr>Madison</vt:lpstr>
      <vt:lpstr>Scripting</vt:lpstr>
      <vt:lpstr>Scripting lets the lazy be productive</vt:lpstr>
      <vt:lpstr>Who are you calling lazy?</vt:lpstr>
      <vt:lpstr>From sh to zsh</vt:lpstr>
      <vt:lpstr>BASH</vt:lpstr>
      <vt:lpstr>Commands</vt:lpstr>
      <vt:lpstr>Types of commands</vt:lpstr>
      <vt:lpstr>$PATH</vt:lpstr>
      <vt:lpstr>Writing a script</vt:lpstr>
      <vt:lpstr>Basic dotfiles</vt:lpstr>
      <vt:lpstr>Parameters &amp; Variables</vt:lpstr>
      <vt:lpstr>Expansion</vt:lpstr>
      <vt:lpstr>Arithmetic</vt:lpstr>
      <vt:lpstr>Special Parameters</vt:lpstr>
      <vt:lpstr>Functions</vt:lpstr>
      <vt:lpstr>Arrays</vt:lpstr>
      <vt:lpstr>More on arrays</vt:lpstr>
      <vt:lpstr>Globs &amp; Patterns</vt:lpstr>
      <vt:lpstr>Testing &amp; Conditionals</vt:lpstr>
      <vt:lpstr>Testing (strings)</vt:lpstr>
      <vt:lpstr>Testing (integers)</vt:lpstr>
      <vt:lpstr>Testing (files)</vt:lpstr>
      <vt:lpstr>Loops</vt:lpstr>
      <vt:lpstr>File redirection</vt:lpstr>
      <vt:lpstr>Pipes</vt:lpstr>
      <vt:lpstr>Why is called awk? </vt:lpstr>
      <vt:lpstr>awk</vt:lpstr>
      <vt:lpstr>A simple awk program</vt:lpstr>
      <vt:lpstr>More advanced patterns</vt:lpstr>
      <vt:lpstr>Larger awk programs</vt:lpstr>
      <vt:lpstr>Another awk example</vt:lpstr>
      <vt:lpstr>One last awk example</vt:lpstr>
      <vt:lpstr>Useful commands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Scripting</dc:title>
  <dc:creator>Microsoft Office User</dc:creator>
  <cp:lastModifiedBy>Darrell Long</cp:lastModifiedBy>
  <cp:revision>125</cp:revision>
  <cp:lastPrinted>2021-11-10T20:36:55Z</cp:lastPrinted>
  <dcterms:created xsi:type="dcterms:W3CDTF">2021-05-18T05:09:51Z</dcterms:created>
  <dcterms:modified xsi:type="dcterms:W3CDTF">2023-03-10T19:05:14Z</dcterms:modified>
</cp:coreProperties>
</file>